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1pPr>
    <a:lvl2pPr marL="0" marR="0" indent="228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2pPr>
    <a:lvl3pPr marL="0" marR="0" indent="457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3pPr>
    <a:lvl4pPr marL="0" marR="0" indent="685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4pPr>
    <a:lvl5pPr marL="0" marR="0" indent="9144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5pPr>
    <a:lvl6pPr marL="0" marR="0" indent="11430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6pPr>
    <a:lvl7pPr marL="0" marR="0" indent="1371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7pPr>
    <a:lvl8pPr marL="0" marR="0" indent="1600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8pPr>
    <a:lvl9pPr marL="0" marR="0" indent="1828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E1E0DA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5AC831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chemeClr val="accent2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E6E3D7"/>
          </a:solidFill>
        </a:fill>
      </a:tcStyle>
    </a:wholeTbl>
    <a:band2H>
      <a:tcTxStyle/>
      <a:tcStyle>
        <a:tcBdr/>
        <a:fill>
          <a:solidFill>
            <a:srgbClr val="C3C2C2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09C99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DCE5E6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D0D1D2"/>
          </a:solidFill>
        </a:fill>
      </a:tcStyle>
    </a:wholeTbl>
    <a:band2H>
      <a:tcTxStyle/>
      <a:tcStyle>
        <a:tcBdr/>
        <a:fill>
          <a:solidFill>
            <a:srgbClr val="DEDEDF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761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909398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67C85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3" d="100"/>
          <a:sy n="53" d="100"/>
        </p:scale>
        <p:origin x="104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7" name="Shape 117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953381141"/>
      </p:ext>
    </p:extLst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el &amp; Unter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>
            <a:spLocks noGrp="1"/>
          </p:cNvSpPr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r>
              <a:t>Titeltext</a:t>
            </a:r>
          </a:p>
        </p:txBody>
      </p:sp>
      <p:sp>
        <p:nvSpPr>
          <p:cNvPr id="12" name="Shape 12"/>
          <p:cNvSpPr>
            <a:spLocks noGrp="1"/>
          </p:cNvSpPr>
          <p:nvPr>
            <p:ph type="body" sz="quarter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Textebene 1</a:t>
            </a:r>
          </a:p>
          <a:p>
            <a:pPr lvl="1"/>
            <a:r>
              <a:t>Textebene 2</a:t>
            </a:r>
          </a:p>
          <a:p>
            <a:pPr lvl="2"/>
            <a:r>
              <a:t>Textebene 3</a:t>
            </a:r>
          </a:p>
          <a:p>
            <a:pPr lvl="3"/>
            <a:r>
              <a:t>Textebene 4</a:t>
            </a:r>
          </a:p>
          <a:p>
            <a:pPr lvl="4"/>
            <a:r>
              <a:t>Textebene 5</a:t>
            </a:r>
          </a:p>
        </p:txBody>
      </p:sp>
      <p:sp>
        <p:nvSpPr>
          <p:cNvPr id="13" name="Shape 13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20"/>
          <p:cNvSpPr>
            <a:spLocks noGrp="1"/>
          </p:cNvSpPr>
          <p:nvPr>
            <p:ph type="pic" idx="13"/>
          </p:nvPr>
        </p:nvSpPr>
        <p:spPr>
          <a:xfrm>
            <a:off x="1606550" y="635000"/>
            <a:ext cx="9779000" cy="59182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21" name="Shape 21"/>
          <p:cNvSpPr>
            <a:spLocks noGrp="1"/>
          </p:cNvSpPr>
          <p:nvPr>
            <p:ph type="title"/>
          </p:nvPr>
        </p:nvSpPr>
        <p:spPr>
          <a:xfrm>
            <a:off x="1270000" y="6718300"/>
            <a:ext cx="10464800" cy="1422400"/>
          </a:xfrm>
          <a:prstGeom prst="rect">
            <a:avLst/>
          </a:prstGeom>
        </p:spPr>
        <p:txBody>
          <a:bodyPr anchor="b"/>
          <a:lstStyle/>
          <a:p>
            <a:r>
              <a:t>Titeltext</a:t>
            </a:r>
          </a:p>
        </p:txBody>
      </p:sp>
      <p:sp>
        <p:nvSpPr>
          <p:cNvPr id="22" name="Shape 22"/>
          <p:cNvSpPr>
            <a:spLocks noGrp="1"/>
          </p:cNvSpPr>
          <p:nvPr>
            <p:ph type="body" sz="quarter" idx="1"/>
          </p:nvPr>
        </p:nvSpPr>
        <p:spPr>
          <a:xfrm>
            <a:off x="1270000" y="81915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Textebene 1</a:t>
            </a:r>
          </a:p>
          <a:p>
            <a:pPr lvl="1"/>
            <a:r>
              <a:t>Textebene 2</a:t>
            </a:r>
          </a:p>
          <a:p>
            <a:pPr lvl="2"/>
            <a:r>
              <a:t>Textebene 3</a:t>
            </a:r>
          </a:p>
          <a:p>
            <a:pPr lvl="3"/>
            <a:r>
              <a:t>Textebene 4</a:t>
            </a:r>
          </a:p>
          <a:p>
            <a:pPr lvl="4"/>
            <a:r>
              <a:t>Textebene 5</a:t>
            </a:r>
          </a:p>
        </p:txBody>
      </p:sp>
      <p:sp>
        <p:nvSpPr>
          <p:cNvPr id="23" name="Shape 23"/>
          <p:cNvSpPr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el - Mit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Shape 30"/>
          <p:cNvSpPr>
            <a:spLocks noGrp="1"/>
          </p:cNvSpPr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r>
              <a:t>Titeltext</a:t>
            </a:r>
          </a:p>
        </p:txBody>
      </p:sp>
      <p:sp>
        <p:nvSpPr>
          <p:cNvPr id="31" name="Shape 31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oto - Vertik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hape 38"/>
          <p:cNvSpPr>
            <a:spLocks noGrp="1"/>
          </p:cNvSpPr>
          <p:nvPr>
            <p:ph type="pic" sz="half" idx="13"/>
          </p:nvPr>
        </p:nvSpPr>
        <p:spPr>
          <a:xfrm>
            <a:off x="6718300" y="635000"/>
            <a:ext cx="5334000" cy="8229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39" name="Shape 39"/>
          <p:cNvSpPr>
            <a:spLocks noGrp="1"/>
          </p:cNvSpPr>
          <p:nvPr>
            <p:ph type="title"/>
          </p:nvPr>
        </p:nvSpPr>
        <p:spPr>
          <a:xfrm>
            <a:off x="952500" y="635000"/>
            <a:ext cx="5334000" cy="39878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t>Titeltext</a:t>
            </a:r>
          </a:p>
        </p:txBody>
      </p:sp>
      <p:sp>
        <p:nvSpPr>
          <p:cNvPr id="40" name="Shape 40"/>
          <p:cNvSpPr>
            <a:spLocks noGrp="1"/>
          </p:cNvSpPr>
          <p:nvPr>
            <p:ph type="body" sz="quarter" idx="1"/>
          </p:nvPr>
        </p:nvSpPr>
        <p:spPr>
          <a:xfrm>
            <a:off x="952500" y="4762500"/>
            <a:ext cx="5334000" cy="41021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Textebene 1</a:t>
            </a:r>
          </a:p>
          <a:p>
            <a:pPr lvl="1"/>
            <a:r>
              <a:t>Textebene 2</a:t>
            </a:r>
          </a:p>
          <a:p>
            <a:pPr lvl="2"/>
            <a:r>
              <a:t>Textebene 3</a:t>
            </a:r>
          </a:p>
          <a:p>
            <a:pPr lvl="3"/>
            <a:r>
              <a:t>Textebene 4</a:t>
            </a:r>
          </a:p>
          <a:p>
            <a:pPr lvl="4"/>
            <a:r>
              <a:t>Textebene 5</a:t>
            </a:r>
          </a:p>
        </p:txBody>
      </p:sp>
      <p:sp>
        <p:nvSpPr>
          <p:cNvPr id="41" name="Shape 41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el - Ob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Titeltext</a:t>
            </a:r>
          </a:p>
        </p:txBody>
      </p:sp>
      <p:sp>
        <p:nvSpPr>
          <p:cNvPr id="49" name="Shape 49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el &amp; Aufzähl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Titeltext</a:t>
            </a:r>
          </a:p>
        </p:txBody>
      </p:sp>
      <p:sp>
        <p:nvSpPr>
          <p:cNvPr id="57" name="Shape 57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Textebene 1</a:t>
            </a:r>
          </a:p>
          <a:p>
            <a:pPr lvl="1"/>
            <a:r>
              <a:t>Textebene 2</a:t>
            </a:r>
          </a:p>
          <a:p>
            <a:pPr lvl="2"/>
            <a:r>
              <a:t>Textebene 3</a:t>
            </a:r>
          </a:p>
          <a:p>
            <a:pPr lvl="3"/>
            <a:r>
              <a:t>Textebene 4</a:t>
            </a:r>
          </a:p>
          <a:p>
            <a:pPr lvl="4"/>
            <a:r>
              <a:t>Textebene 5</a:t>
            </a:r>
          </a:p>
        </p:txBody>
      </p:sp>
      <p:sp>
        <p:nvSpPr>
          <p:cNvPr id="58" name="Shape 58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el, Aufzählung &amp; 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>
            <a:spLocks noGrp="1"/>
          </p:cNvSpPr>
          <p:nvPr>
            <p:ph type="pic" sz="half" idx="13"/>
          </p:nvPr>
        </p:nvSpPr>
        <p:spPr>
          <a:xfrm>
            <a:off x="6718300" y="2603500"/>
            <a:ext cx="5334000" cy="6286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66" name="Shape 66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Titeltext</a:t>
            </a:r>
          </a:p>
        </p:txBody>
      </p:sp>
      <p:sp>
        <p:nvSpPr>
          <p:cNvPr id="67" name="Shape 67"/>
          <p:cNvSpPr>
            <a:spLocks noGrp="1"/>
          </p:cNvSpPr>
          <p:nvPr>
            <p:ph type="body" sz="half" idx="1"/>
          </p:nvPr>
        </p:nvSpPr>
        <p:spPr>
          <a:xfrm>
            <a:off x="952500" y="2603500"/>
            <a:ext cx="5334000" cy="6286500"/>
          </a:xfrm>
          <a:prstGeom prst="rect">
            <a:avLst/>
          </a:prstGeom>
        </p:spPr>
        <p:txBody>
          <a:bodyPr/>
          <a:lstStyle>
            <a:lvl1pPr marL="342900" indent="-342900">
              <a:spcBef>
                <a:spcPts val="3200"/>
              </a:spcBef>
              <a:defRPr sz="2800"/>
            </a:lvl1pPr>
            <a:lvl2pPr marL="685800" indent="-342900">
              <a:spcBef>
                <a:spcPts val="3200"/>
              </a:spcBef>
              <a:defRPr sz="2800"/>
            </a:lvl2pPr>
            <a:lvl3pPr marL="1028700" indent="-342900">
              <a:spcBef>
                <a:spcPts val="3200"/>
              </a:spcBef>
              <a:defRPr sz="2800"/>
            </a:lvl3pPr>
            <a:lvl4pPr marL="1371600" indent="-342900">
              <a:spcBef>
                <a:spcPts val="3200"/>
              </a:spcBef>
              <a:defRPr sz="2800"/>
            </a:lvl4pPr>
            <a:lvl5pPr marL="1714500" indent="-342900">
              <a:spcBef>
                <a:spcPts val="3200"/>
              </a:spcBef>
              <a:defRPr sz="2800"/>
            </a:lvl5pPr>
          </a:lstStyle>
          <a:p>
            <a:r>
              <a:t>Textebene 1</a:t>
            </a:r>
          </a:p>
          <a:p>
            <a:pPr lvl="1"/>
            <a:r>
              <a:t>Textebene 2</a:t>
            </a:r>
          </a:p>
          <a:p>
            <a:pPr lvl="2"/>
            <a:r>
              <a:t>Textebene 3</a:t>
            </a:r>
          </a:p>
          <a:p>
            <a:pPr lvl="3"/>
            <a:r>
              <a:t>Textebene 4</a:t>
            </a:r>
          </a:p>
          <a:p>
            <a:pPr lvl="4"/>
            <a:r>
              <a:t>Textebene 5</a:t>
            </a:r>
          </a:p>
        </p:txBody>
      </p:sp>
      <p:sp>
        <p:nvSpPr>
          <p:cNvPr id="68" name="Shape 68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unk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>
            <a:spLocks noGrp="1"/>
          </p:cNvSpPr>
          <p:nvPr>
            <p:ph type="body" idx="1"/>
          </p:nvPr>
        </p:nvSpPr>
        <p:spPr>
          <a:xfrm>
            <a:off x="952500" y="1270000"/>
            <a:ext cx="11099800" cy="7213600"/>
          </a:xfrm>
          <a:prstGeom prst="rect">
            <a:avLst/>
          </a:prstGeom>
        </p:spPr>
        <p:txBody>
          <a:bodyPr/>
          <a:lstStyle/>
          <a:p>
            <a:r>
              <a:t>Textebene 1</a:t>
            </a:r>
          </a:p>
          <a:p>
            <a:pPr lvl="1"/>
            <a:r>
              <a:t>Textebene 2</a:t>
            </a:r>
          </a:p>
          <a:p>
            <a:pPr lvl="2"/>
            <a:r>
              <a:t>Textebene 3</a:t>
            </a:r>
          </a:p>
          <a:p>
            <a:pPr lvl="3"/>
            <a:r>
              <a:t>Textebene 4</a:t>
            </a:r>
          </a:p>
          <a:p>
            <a:pPr lvl="4"/>
            <a:r>
              <a:t>Textebene 5</a:t>
            </a:r>
          </a:p>
        </p:txBody>
      </p:sp>
      <p:sp>
        <p:nvSpPr>
          <p:cNvPr id="76" name="Shape 76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oto - 3 Stü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>
            <a:spLocks noGrp="1"/>
          </p:cNvSpPr>
          <p:nvPr>
            <p:ph type="pic" sz="quarter" idx="13"/>
          </p:nvPr>
        </p:nvSpPr>
        <p:spPr>
          <a:xfrm>
            <a:off x="6718300" y="5092700"/>
            <a:ext cx="5334000" cy="3771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4" name="Shape 84"/>
          <p:cNvSpPr>
            <a:spLocks noGrp="1"/>
          </p:cNvSpPr>
          <p:nvPr>
            <p:ph type="pic" sz="quarter" idx="14"/>
          </p:nvPr>
        </p:nvSpPr>
        <p:spPr>
          <a:xfrm>
            <a:off x="6724518" y="889000"/>
            <a:ext cx="5334001" cy="3771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5" name="Shape 85"/>
          <p:cNvSpPr>
            <a:spLocks noGrp="1"/>
          </p:cNvSpPr>
          <p:nvPr>
            <p:ph type="pic" sz="half" idx="15"/>
          </p:nvPr>
        </p:nvSpPr>
        <p:spPr>
          <a:xfrm>
            <a:off x="952500" y="889000"/>
            <a:ext cx="5334000" cy="7975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6" name="Shape 86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Zi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93"/>
          <p:cNvSpPr>
            <a:spLocks noGrp="1"/>
          </p:cNvSpPr>
          <p:nvPr>
            <p:ph type="body" sz="quarter" idx="13"/>
          </p:nvPr>
        </p:nvSpPr>
        <p:spPr>
          <a:xfrm>
            <a:off x="1270000" y="6362700"/>
            <a:ext cx="10464800" cy="4699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2400"/>
            </a:lvl1pPr>
          </a:lstStyle>
          <a:p>
            <a:r>
              <a:t>–Christian Bauer</a:t>
            </a:r>
          </a:p>
        </p:txBody>
      </p:sp>
      <p:sp>
        <p:nvSpPr>
          <p:cNvPr id="94" name="Shape 94"/>
          <p:cNvSpPr>
            <a:spLocks noGrp="1"/>
          </p:cNvSpPr>
          <p:nvPr>
            <p:ph type="body" sz="quarter" idx="14"/>
          </p:nvPr>
        </p:nvSpPr>
        <p:spPr>
          <a:xfrm>
            <a:off x="1270000" y="4267200"/>
            <a:ext cx="10464800" cy="6858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3800"/>
            </a:lvl1pPr>
          </a:lstStyle>
          <a:p>
            <a:r>
              <a:t>„Zitat hier eingeben.“ </a:t>
            </a:r>
          </a:p>
        </p:txBody>
      </p:sp>
      <p:sp>
        <p:nvSpPr>
          <p:cNvPr id="95" name="Shape 95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Shape 102"/>
          <p:cNvSpPr>
            <a:spLocks noGrp="1"/>
          </p:cNvSpPr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3" name="Shape 103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‹Nr.›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/>
          </p:cNvSpPr>
          <p:nvPr>
            <p:ph type="title"/>
          </p:nvPr>
        </p:nvSpPr>
        <p:spPr>
          <a:xfrm>
            <a:off x="952500" y="444500"/>
            <a:ext cx="11099800" cy="2159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Titeltext</a:t>
            </a:r>
          </a:p>
        </p:txBody>
      </p:sp>
      <p:sp>
        <p:nvSpPr>
          <p:cNvPr id="3" name="Shape 3"/>
          <p:cNvSpPr>
            <a:spLocks noGrp="1"/>
          </p:cNvSpPr>
          <p:nvPr>
            <p:ph type="body" idx="1"/>
          </p:nvPr>
        </p:nvSpPr>
        <p:spPr>
          <a:xfrm>
            <a:off x="952500" y="26035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Textebene 1</a:t>
            </a:r>
          </a:p>
          <a:p>
            <a:pPr lvl="1"/>
            <a:r>
              <a:t>Textebene 2</a:t>
            </a:r>
          </a:p>
          <a:p>
            <a:pPr lvl="2"/>
            <a:r>
              <a:t>Textebene 3</a:t>
            </a:r>
          </a:p>
          <a:p>
            <a:pPr lvl="3"/>
            <a:r>
              <a:t>Textebene 4</a:t>
            </a:r>
          </a:p>
          <a:p>
            <a:pPr lvl="4"/>
            <a:r>
              <a:t>Textebene 5</a:t>
            </a:r>
          </a:p>
        </p:txBody>
      </p:sp>
      <p:sp>
        <p:nvSpPr>
          <p:cNvPr id="4" name="Shape 4"/>
          <p:cNvSpPr>
            <a:spLocks noGrp="1"/>
          </p:cNvSpPr>
          <p:nvPr>
            <p:ph type="sldNum" sz="quarter" idx="2"/>
          </p:nvPr>
        </p:nvSpPr>
        <p:spPr>
          <a:xfrm>
            <a:off x="6311798" y="9251950"/>
            <a:ext cx="368504" cy="3810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sz="1800"/>
            </a:lvl1pPr>
          </a:lstStyle>
          <a:p>
            <a:fld id="{86CB4B4D-7CA3-9044-876B-883B54F8677D}" type="slidenum">
              <a:t>‹Nr.›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9pPr>
    </p:titleStyle>
    <p:bodyStyle>
      <a:lvl1pPr marL="444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6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1pPr>
      <a:lvl2pPr marL="889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6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2pPr>
      <a:lvl3pPr marL="1333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6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3pPr>
      <a:lvl4pPr marL="1778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6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4pPr>
      <a:lvl5pPr marL="2222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6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5pPr>
      <a:lvl6pPr marL="2667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6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6pPr>
      <a:lvl7pPr marL="3111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6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7pPr>
      <a:lvl8pPr marL="3556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6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8pPr>
      <a:lvl9pPr marL="4000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6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Shape 119"/>
          <p:cNvSpPr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Normalisierung</a:t>
            </a:r>
          </a:p>
        </p:txBody>
      </p:sp>
      <p:sp>
        <p:nvSpPr>
          <p:cNvPr id="120" name="Shape 120"/>
          <p:cNvSpPr>
            <a:spLocks noGrp="1"/>
          </p:cNvSpPr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Warum überhaupt „Normalisieren“?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2" name="Table 122"/>
          <p:cNvGraphicFramePr/>
          <p:nvPr/>
        </p:nvGraphicFramePr>
        <p:xfrm>
          <a:off x="609600" y="1117600"/>
          <a:ext cx="6868798" cy="2295683"/>
        </p:xfrm>
        <a:graphic>
          <a:graphicData uri="http://schemas.openxmlformats.org/drawingml/2006/table">
            <a:tbl>
              <a:tblPr>
                <a:tableStyleId>{4C3C2611-4C71-4FC5-86AE-919BDF0F9419}</a:tableStyleId>
              </a:tblPr>
              <a:tblGrid>
                <a:gridCol w="441027"/>
                <a:gridCol w="684247"/>
                <a:gridCol w="760515"/>
                <a:gridCol w="567544"/>
                <a:gridCol w="1455489"/>
                <a:gridCol w="987030"/>
                <a:gridCol w="1072139"/>
                <a:gridCol w="900807"/>
              </a:tblGrid>
              <a:tr h="299243"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SNr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Name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Ma-Nr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Mannschaftsname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TrainingsNr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Bezeichnung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seit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defTabSz="914400">
                        <a:defRPr sz="1200"/>
                      </a:pPr>
                      <a:r>
                        <a:rPr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Anne Holbein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Aktive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Technik 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18.04.2012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defTabSz="914400">
                        <a:defRPr sz="1200"/>
                      </a:pPr>
                      <a:r>
                        <a:rPr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Lars Klein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B1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
1
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Kondition
Technik 1
Technik 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31.05.2016
12.09.2012
07.11.2013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4699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defTabSz="914400">
                        <a:defRPr sz="1200"/>
                      </a:pPr>
                      <a:r>
                        <a:rPr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Hannes Maier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Aktive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
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Technik 1
Kondition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11.11.2015
01.02.2016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4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defTabSz="914400">
                        <a:defRPr sz="1200"/>
                      </a:pPr>
                      <a:r>
                        <a:rPr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Melanie Richter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C1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Technik 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04.08.2014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5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defTabSz="914400">
                        <a:defRPr sz="1200"/>
                      </a:pPr>
                      <a:r>
                        <a:rPr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Eva Knopp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B1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Kondition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07.06.2013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</a:tbl>
          </a:graphicData>
        </a:graphic>
      </p:graphicFrame>
      <p:grpSp>
        <p:nvGrpSpPr>
          <p:cNvPr id="138" name="Group 138"/>
          <p:cNvGrpSpPr/>
          <p:nvPr/>
        </p:nvGrpSpPr>
        <p:grpSpPr>
          <a:xfrm>
            <a:off x="583269" y="3905001"/>
            <a:ext cx="6340117" cy="5756377"/>
            <a:chOff x="0" y="0"/>
            <a:chExt cx="6340116" cy="5756375"/>
          </a:xfrm>
        </p:grpSpPr>
        <p:grpSp>
          <p:nvGrpSpPr>
            <p:cNvPr id="136" name="Group 136"/>
            <p:cNvGrpSpPr/>
            <p:nvPr/>
          </p:nvGrpSpPr>
          <p:grpSpPr>
            <a:xfrm>
              <a:off x="358650" y="114548"/>
              <a:ext cx="5630510" cy="5552680"/>
              <a:chOff x="2120" y="12700"/>
              <a:chExt cx="5630509" cy="5552679"/>
            </a:xfrm>
          </p:grpSpPr>
          <p:graphicFrame>
            <p:nvGraphicFramePr>
              <p:cNvPr id="123" name="Table 123"/>
              <p:cNvGraphicFramePr/>
              <p:nvPr/>
            </p:nvGraphicFramePr>
            <p:xfrm>
              <a:off x="3600630" y="2368550"/>
              <a:ext cx="2031999" cy="1479549"/>
            </p:xfrm>
            <a:graphic>
              <a:graphicData uri="http://schemas.openxmlformats.org/drawingml/2006/table">
                <a:tbl>
                  <a:tblPr>
                    <a:tableStyleId>{4C3C2611-4C71-4FC5-86AE-919BDF0F9419}</a:tableStyleId>
                  </a:tblPr>
                  <a:tblGrid>
                    <a:gridCol w="965200"/>
                    <a:gridCol w="1066800"/>
                  </a:tblGrid>
                  <a:tr h="311150">
                    <a:tc gridSpan="2">
                      <a:txBody>
                        <a:bodyPr/>
                        <a:lstStyle/>
                        <a:p>
                          <a:pPr defTabSz="914400">
                            <a:defRPr sz="1800"/>
                          </a:pPr>
                          <a:r>
                            <a:rPr sz="1300" b="1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Trainingsgruppen</a:t>
                          </a:r>
                        </a:p>
                      </a:txBody>
                      <a:tcPr marL="50800" marR="50800" marT="50800" marB="50800" anchor="ctr" horzOverflow="overflow">
                        <a:lnL w="0">
                          <a:miter lim="400000"/>
                        </a:lnL>
                        <a:lnR w="0">
                          <a:miter lim="400000"/>
                        </a:lnR>
                        <a:lnT w="0"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de-DE"/>
                        </a:p>
                      </a:txBody>
                      <a:tcPr/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 b="1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TrainingsNr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 b="1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Bezeichnung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1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Technik 1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2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Technik 2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3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Kondition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</a:tbl>
              </a:graphicData>
            </a:graphic>
          </p:graphicFrame>
          <p:graphicFrame>
            <p:nvGraphicFramePr>
              <p:cNvPr id="124" name="Table 124"/>
              <p:cNvGraphicFramePr/>
              <p:nvPr/>
            </p:nvGraphicFramePr>
            <p:xfrm>
              <a:off x="29499" y="12700"/>
              <a:ext cx="2493699" cy="2052319"/>
            </p:xfrm>
            <a:graphic>
              <a:graphicData uri="http://schemas.openxmlformats.org/drawingml/2006/table">
                <a:tbl>
                  <a:tblPr>
                    <a:tableStyleId>{4C3C2611-4C71-4FC5-86AE-919BDF0F9419}</a:tableStyleId>
                  </a:tblPr>
                  <a:tblGrid>
                    <a:gridCol w="482626"/>
                    <a:gridCol w="636251"/>
                    <a:gridCol w="792509"/>
                    <a:gridCol w="582314"/>
                  </a:tblGrid>
                  <a:tr h="292100">
                    <a:tc gridSpan="4">
                      <a:txBody>
                        <a:bodyPr/>
                        <a:lstStyle/>
                        <a:p>
                          <a:pPr defTabSz="914400">
                            <a:defRPr sz="1800"/>
                          </a:pPr>
                          <a:r>
                            <a:rPr sz="1300" b="1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Spieler</a:t>
                          </a:r>
                        </a:p>
                      </a:txBody>
                      <a:tcPr marL="50800" marR="50800" marT="50800" marB="50800" horzOverflow="overflow">
                        <a:lnL w="0">
                          <a:miter lim="400000"/>
                        </a:lnL>
                        <a:lnR w="0">
                          <a:miter lim="400000"/>
                        </a:lnR>
                        <a:lnT w="0">
                          <a:miter lim="400000"/>
                        </a:lnT>
                        <a:lnB w="12700">
                          <a:solidFill>
                            <a:schemeClr val="accent1">
                              <a:hueOff val="47394"/>
                              <a:satOff val="-25753"/>
                              <a:lumOff val="-7544"/>
                            </a:schemeClr>
                          </a:solidFill>
                          <a:miter lim="400000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de-DE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de-DE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de-DE"/>
                        </a:p>
                      </a:txBody>
                      <a:tcPr/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 b="1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SNr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chemeClr val="accent1">
                              <a:hueOff val="47394"/>
                              <a:satOff val="-25753"/>
                              <a:lumOff val="-7544"/>
                            </a:schemeClr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 b="1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Name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chemeClr val="accent1">
                              <a:hueOff val="47394"/>
                              <a:satOff val="-25753"/>
                              <a:lumOff val="-7544"/>
                            </a:schemeClr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 b="1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Vorname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chemeClr val="accent1">
                              <a:hueOff val="47394"/>
                              <a:satOff val="-25753"/>
                              <a:lumOff val="-7544"/>
                            </a:schemeClr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 b="1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MS-Nr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chemeClr val="accent1">
                              <a:hueOff val="47394"/>
                              <a:satOff val="-25753"/>
                              <a:lumOff val="-7544"/>
                            </a:schemeClr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1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Holbein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Anne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1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2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Michel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Lars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2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3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Maier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Hannes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1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4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Richter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Melanie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3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5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Knopp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Eva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2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</a:tbl>
              </a:graphicData>
            </a:graphic>
          </p:graphicFrame>
          <p:graphicFrame>
            <p:nvGraphicFramePr>
              <p:cNvPr id="125" name="Table 125"/>
              <p:cNvGraphicFramePr/>
              <p:nvPr/>
            </p:nvGraphicFramePr>
            <p:xfrm>
              <a:off x="25400" y="2381250"/>
              <a:ext cx="2273299" cy="2940048"/>
            </p:xfrm>
            <a:graphic>
              <a:graphicData uri="http://schemas.openxmlformats.org/drawingml/2006/table">
                <a:tbl>
                  <a:tblPr>
                    <a:tableStyleId>{4C3C2611-4C71-4FC5-86AE-919BDF0F9419}</a:tableStyleId>
                  </a:tblPr>
                  <a:tblGrid>
                    <a:gridCol w="419100"/>
                    <a:gridCol w="965200"/>
                    <a:gridCol w="889000"/>
                  </a:tblGrid>
                  <a:tr h="311150">
                    <a:tc gridSpan="3">
                      <a:txBody>
                        <a:bodyPr/>
                        <a:lstStyle/>
                        <a:p>
                          <a:pPr defTabSz="914400">
                            <a:defRPr sz="1800"/>
                          </a:pPr>
                          <a:r>
                            <a:rPr sz="1300" b="1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Trainingsteilnahmen</a:t>
                          </a:r>
                        </a:p>
                      </a:txBody>
                      <a:tcPr marL="50800" marR="50800" marT="50800" marB="50800" horzOverflow="overflow">
                        <a:lnL w="0">
                          <a:miter lim="400000"/>
                        </a:lnL>
                        <a:lnR w="0">
                          <a:miter lim="400000"/>
                        </a:lnR>
                        <a:lnT w="0"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de-DE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de-DE"/>
                        </a:p>
                      </a:txBody>
                      <a:tcPr/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 b="1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SNr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 b="1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TrainingsNr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 b="1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seit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1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1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18.04.2012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2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3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31.05.2016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2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1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12.09.2012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2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2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07.11.2013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3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1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11.11.2015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3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3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01.02.2016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4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2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04.08.2014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5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3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07.06.2013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</a:tbl>
              </a:graphicData>
            </a:graphic>
          </p:graphicFrame>
          <p:graphicFrame>
            <p:nvGraphicFramePr>
              <p:cNvPr id="126" name="Table 126"/>
              <p:cNvGraphicFramePr/>
              <p:nvPr/>
            </p:nvGraphicFramePr>
            <p:xfrm>
              <a:off x="3724703" y="19050"/>
              <a:ext cx="1783852" cy="1479549"/>
            </p:xfrm>
            <a:graphic>
              <a:graphicData uri="http://schemas.openxmlformats.org/drawingml/2006/table">
                <a:tbl>
                  <a:tblPr>
                    <a:tableStyleId>{4C3C2611-4C71-4FC5-86AE-919BDF0F9419}</a:tableStyleId>
                  </a:tblPr>
                  <a:tblGrid>
                    <a:gridCol w="601172"/>
                    <a:gridCol w="1182681"/>
                  </a:tblGrid>
                  <a:tr h="311150">
                    <a:tc gridSpan="2">
                      <a:txBody>
                        <a:bodyPr/>
                        <a:lstStyle/>
                        <a:p>
                          <a:pPr defTabSz="914400">
                            <a:defRPr sz="1800"/>
                          </a:pPr>
                          <a:r>
                            <a:rPr sz="1300" b="1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Mannschaften</a:t>
                          </a:r>
                        </a:p>
                      </a:txBody>
                      <a:tcPr marL="50800" marR="50800" marT="50800" marB="50800" anchor="ctr" horzOverflow="overflow">
                        <a:lnL w="0">
                          <a:miter lim="400000"/>
                        </a:lnL>
                        <a:lnR w="0">
                          <a:miter lim="400000"/>
                        </a:lnR>
                        <a:lnT w="0"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de-DE"/>
                        </a:p>
                      </a:txBody>
                      <a:tcPr/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 b="1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MS-Nr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 b="1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Mannschname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1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Aktive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2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B1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3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C1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</a:tbl>
              </a:graphicData>
            </a:graphic>
          </p:graphicFrame>
          <p:sp>
            <p:nvSpPr>
              <p:cNvPr id="127" name="Shape 127"/>
              <p:cNvSpPr/>
              <p:nvPr/>
            </p:nvSpPr>
            <p:spPr>
              <a:xfrm flipV="1">
                <a:off x="223936" y="2063998"/>
                <a:ext cx="1" cy="634158"/>
              </a:xfrm>
              <a:prstGeom prst="line">
                <a:avLst/>
              </a:prstGeom>
              <a:noFill/>
              <a:ln w="25400" cap="flat">
                <a:solidFill>
                  <a:srgbClr val="000000"/>
                </a:solidFill>
                <a:prstDash val="solid"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>
                  <a:defRPr sz="2400"/>
                </a:pPr>
                <a:endParaRPr/>
              </a:p>
            </p:txBody>
          </p:sp>
          <p:sp>
            <p:nvSpPr>
              <p:cNvPr id="128" name="Shape 128"/>
              <p:cNvSpPr/>
              <p:nvPr/>
            </p:nvSpPr>
            <p:spPr>
              <a:xfrm>
                <a:off x="1014262" y="3853408"/>
                <a:ext cx="3077669" cy="165209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21600" y="0"/>
                    </a:moveTo>
                    <a:lnTo>
                      <a:pt x="21435" y="21600"/>
                    </a:lnTo>
                    <a:lnTo>
                      <a:pt x="0" y="21565"/>
                    </a:lnTo>
                    <a:lnTo>
                      <a:pt x="0" y="19284"/>
                    </a:lnTo>
                  </a:path>
                </a:pathLst>
              </a:custGeom>
              <a:noFill/>
              <a:ln w="25400" cap="flat">
                <a:solidFill>
                  <a:srgbClr val="000000"/>
                </a:solidFill>
                <a:prstDash val="solid"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>
                  <a:defRPr sz="2400"/>
                </a:pPr>
                <a:endParaRPr/>
              </a:p>
            </p:txBody>
          </p:sp>
          <p:sp>
            <p:nvSpPr>
              <p:cNvPr id="129" name="Shape 129"/>
              <p:cNvSpPr/>
              <p:nvPr/>
            </p:nvSpPr>
            <p:spPr>
              <a:xfrm>
                <a:off x="2163836" y="53578"/>
                <a:ext cx="1770089" cy="266701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21600" y="21600"/>
                    </a:moveTo>
                    <a:lnTo>
                      <a:pt x="21600" y="0"/>
                    </a:lnTo>
                    <a:lnTo>
                      <a:pt x="0" y="0"/>
                    </a:lnTo>
                    <a:lnTo>
                      <a:pt x="6" y="18832"/>
                    </a:lnTo>
                  </a:path>
                </a:pathLst>
              </a:custGeom>
              <a:noFill/>
              <a:ln w="25400" cap="flat">
                <a:solidFill>
                  <a:srgbClr val="000000"/>
                </a:solidFill>
                <a:prstDash val="solid"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>
                  <a:defRPr sz="2400"/>
                </a:pPr>
                <a:endParaRPr/>
              </a:p>
            </p:txBody>
          </p:sp>
          <p:sp>
            <p:nvSpPr>
              <p:cNvPr id="130" name="Shape 130"/>
              <p:cNvSpPr/>
              <p:nvPr/>
            </p:nvSpPr>
            <p:spPr>
              <a:xfrm>
                <a:off x="2161120" y="40878"/>
                <a:ext cx="224360" cy="2794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xmlns="" val="1"/>
                </a:ext>
              </a:extLst>
            </p:spPr>
            <p:txBody>
              <a:bodyPr wrap="none" lIns="50800" tIns="50800" rIns="50800" bIns="50800" numCol="1" anchor="ctr">
                <a:spAutoFit/>
              </a:bodyPr>
              <a:lstStyle>
                <a:lvl1pPr>
                  <a:defRPr sz="1200" b="1">
                    <a:latin typeface="Helvetica"/>
                    <a:ea typeface="Helvetica"/>
                    <a:cs typeface="Helvetica"/>
                    <a:sym typeface="Helvetica"/>
                  </a:defRPr>
                </a:lvl1pPr>
              </a:lstStyle>
              <a:p>
                <a:r>
                  <a:t>N</a:t>
                </a:r>
              </a:p>
            </p:txBody>
          </p:sp>
          <p:sp>
            <p:nvSpPr>
              <p:cNvPr id="131" name="Shape 131"/>
              <p:cNvSpPr/>
              <p:nvPr/>
            </p:nvSpPr>
            <p:spPr>
              <a:xfrm>
                <a:off x="3748571" y="65782"/>
                <a:ext cx="199058" cy="2794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xmlns="" val="1"/>
                </a:ext>
              </a:extLst>
            </p:spPr>
            <p:txBody>
              <a:bodyPr wrap="none" lIns="50800" tIns="50800" rIns="50800" bIns="50800" numCol="1" anchor="ctr">
                <a:spAutoFit/>
              </a:bodyPr>
              <a:lstStyle>
                <a:lvl1pPr>
                  <a:defRPr sz="1200" b="1">
                    <a:latin typeface="Helvetica"/>
                    <a:ea typeface="Helvetica"/>
                    <a:cs typeface="Helvetica"/>
                    <a:sym typeface="Helvetica"/>
                  </a:defRPr>
                </a:lvl1pPr>
              </a:lstStyle>
              <a:p>
                <a:r>
                  <a:t>1</a:t>
                </a:r>
              </a:p>
            </p:txBody>
          </p:sp>
          <p:sp>
            <p:nvSpPr>
              <p:cNvPr id="132" name="Shape 132"/>
              <p:cNvSpPr/>
              <p:nvPr/>
            </p:nvSpPr>
            <p:spPr>
              <a:xfrm>
                <a:off x="2120" y="2390378"/>
                <a:ext cx="224360" cy="2794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xmlns="" val="1"/>
                </a:ext>
              </a:extLst>
            </p:spPr>
            <p:txBody>
              <a:bodyPr wrap="none" lIns="50800" tIns="50800" rIns="50800" bIns="50800" numCol="1" anchor="ctr">
                <a:spAutoFit/>
              </a:bodyPr>
              <a:lstStyle>
                <a:lvl1pPr>
                  <a:defRPr sz="1200" b="1">
                    <a:latin typeface="Helvetica"/>
                    <a:ea typeface="Helvetica"/>
                    <a:cs typeface="Helvetica"/>
                    <a:sym typeface="Helvetica"/>
                  </a:defRPr>
                </a:lvl1pPr>
              </a:lstStyle>
              <a:p>
                <a:r>
                  <a:t>N</a:t>
                </a:r>
              </a:p>
            </p:txBody>
          </p:sp>
          <p:sp>
            <p:nvSpPr>
              <p:cNvPr id="133" name="Shape 133"/>
              <p:cNvSpPr/>
              <p:nvPr/>
            </p:nvSpPr>
            <p:spPr>
              <a:xfrm>
                <a:off x="764120" y="5285978"/>
                <a:ext cx="224360" cy="2794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xmlns="" val="1"/>
                </a:ext>
              </a:extLst>
            </p:spPr>
            <p:txBody>
              <a:bodyPr wrap="none" lIns="50800" tIns="50800" rIns="50800" bIns="50800" numCol="1" anchor="ctr">
                <a:spAutoFit/>
              </a:bodyPr>
              <a:lstStyle>
                <a:lvl1pPr>
                  <a:defRPr sz="1200" b="1">
                    <a:latin typeface="Helvetica"/>
                    <a:ea typeface="Helvetica"/>
                    <a:cs typeface="Helvetica"/>
                    <a:sym typeface="Helvetica"/>
                  </a:defRPr>
                </a:lvl1pPr>
              </a:lstStyle>
              <a:p>
                <a:r>
                  <a:t>N</a:t>
                </a:r>
              </a:p>
            </p:txBody>
          </p:sp>
          <p:sp>
            <p:nvSpPr>
              <p:cNvPr id="134" name="Shape 134"/>
              <p:cNvSpPr/>
              <p:nvPr/>
            </p:nvSpPr>
            <p:spPr>
              <a:xfrm>
                <a:off x="14771" y="2072382"/>
                <a:ext cx="199058" cy="2794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xmlns="" val="1"/>
                </a:ext>
              </a:extLst>
            </p:spPr>
            <p:txBody>
              <a:bodyPr wrap="none" lIns="50800" tIns="50800" rIns="50800" bIns="50800" numCol="1" anchor="ctr">
                <a:spAutoFit/>
              </a:bodyPr>
              <a:lstStyle>
                <a:lvl1pPr>
                  <a:defRPr sz="1200" b="1">
                    <a:latin typeface="Helvetica"/>
                    <a:ea typeface="Helvetica"/>
                    <a:cs typeface="Helvetica"/>
                    <a:sym typeface="Helvetica"/>
                  </a:defRPr>
                </a:lvl1pPr>
              </a:lstStyle>
              <a:p>
                <a:r>
                  <a:t>1</a:t>
                </a:r>
              </a:p>
            </p:txBody>
          </p:sp>
          <p:sp>
            <p:nvSpPr>
              <p:cNvPr id="135" name="Shape 135"/>
              <p:cNvSpPr/>
              <p:nvPr/>
            </p:nvSpPr>
            <p:spPr>
              <a:xfrm>
                <a:off x="4104171" y="3812282"/>
                <a:ext cx="199058" cy="2794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xmlns="" val="1"/>
                </a:ext>
              </a:extLst>
            </p:spPr>
            <p:txBody>
              <a:bodyPr wrap="none" lIns="50800" tIns="50800" rIns="50800" bIns="50800" numCol="1" anchor="ctr">
                <a:spAutoFit/>
              </a:bodyPr>
              <a:lstStyle>
                <a:lvl1pPr>
                  <a:defRPr sz="1200" b="1">
                    <a:latin typeface="Helvetica"/>
                    <a:ea typeface="Helvetica"/>
                    <a:cs typeface="Helvetica"/>
                    <a:sym typeface="Helvetica"/>
                  </a:defRPr>
                </a:lvl1pPr>
              </a:lstStyle>
              <a:p>
                <a:r>
                  <a:t>1</a:t>
                </a:r>
              </a:p>
            </p:txBody>
          </p:sp>
        </p:grpSp>
        <p:sp>
          <p:nvSpPr>
            <p:cNvPr id="137" name="Shape 137"/>
            <p:cNvSpPr/>
            <p:nvPr/>
          </p:nvSpPr>
          <p:spPr>
            <a:xfrm>
              <a:off x="0" y="0"/>
              <a:ext cx="6340116" cy="5756375"/>
            </a:xfrm>
            <a:prstGeom prst="rect">
              <a:avLst/>
            </a:prstGeom>
            <a:noFill/>
            <a:ln w="12700" cap="flat">
              <a:solidFill>
                <a:srgbClr val="000000"/>
              </a:solidFill>
              <a:prstDash val="solid"/>
              <a:miter lim="400000"/>
            </a:ln>
            <a:effectLst>
              <a:outerShdw blurRad="38100" dist="25400" dir="5400000" rotWithShape="0">
                <a:srgbClr val="000000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2400"/>
              </a:pPr>
              <a:endParaRPr/>
            </a:p>
          </p:txBody>
        </p:sp>
      </p:grpSp>
      <p:sp>
        <p:nvSpPr>
          <p:cNvPr id="139" name="Shape 139"/>
          <p:cNvSpPr/>
          <p:nvPr/>
        </p:nvSpPr>
        <p:spPr>
          <a:xfrm>
            <a:off x="-13215" y="196850"/>
            <a:ext cx="13004801" cy="495301"/>
          </a:xfrm>
          <a:prstGeom prst="rect">
            <a:avLst/>
          </a:prstGeom>
          <a:solidFill>
            <a:srgbClr val="DCDEE0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26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Vergleich „Nicht normalisiert“ mit 3. Normalform</a:t>
            </a:r>
          </a:p>
        </p:txBody>
      </p:sp>
      <p:sp>
        <p:nvSpPr>
          <p:cNvPr id="140" name="Shape 140"/>
          <p:cNvSpPr/>
          <p:nvPr/>
        </p:nvSpPr>
        <p:spPr>
          <a:xfrm>
            <a:off x="7885422" y="3821174"/>
            <a:ext cx="4879736" cy="3149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l">
              <a:defRPr sz="2000">
                <a:solidFill>
                  <a:schemeClr val="accent4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t>einige Nachteile der 0. Normalform:</a:t>
            </a:r>
          </a:p>
          <a:p>
            <a:pPr marL="172861" indent="-172861" algn="l">
              <a:spcBef>
                <a:spcPts val="1200"/>
              </a:spcBef>
              <a:buSzPct val="75000"/>
              <a:buChar char="•"/>
              <a:defRPr sz="2000">
                <a:solidFill>
                  <a:schemeClr val="accent4"/>
                </a:solidFill>
              </a:defRPr>
            </a:pPr>
            <a:r>
              <a:t>Neuerfassung von Daten: Mehraufwand</a:t>
            </a:r>
          </a:p>
          <a:p>
            <a:pPr marL="172861" indent="-172861" algn="l">
              <a:spcBef>
                <a:spcPts val="1200"/>
              </a:spcBef>
              <a:buSzPct val="75000"/>
              <a:buChar char="•"/>
              <a:defRPr sz="2000">
                <a:solidFill>
                  <a:schemeClr val="accent4"/>
                </a:solidFill>
              </a:defRPr>
            </a:pPr>
            <a:r>
              <a:t>Redundanzen: </a:t>
            </a:r>
            <a:br/>
            <a:r>
              <a:t>Mehrfachabspeicherung von Daten </a:t>
            </a:r>
            <a:br/>
            <a:r>
              <a:t>=&gt; großer Speicherplatzverbrauch </a:t>
            </a:r>
          </a:p>
          <a:p>
            <a:pPr marL="172861" indent="-172861" algn="l">
              <a:spcBef>
                <a:spcPts val="1200"/>
              </a:spcBef>
              <a:buSzPct val="75000"/>
              <a:buChar char="•"/>
              <a:defRPr sz="2000">
                <a:solidFill>
                  <a:schemeClr val="accent4"/>
                </a:solidFill>
              </a:defRPr>
            </a:pPr>
            <a:r>
              <a:t>Ändern von Daten: an viel mehr Stellen </a:t>
            </a:r>
            <a:br/>
            <a:r>
              <a:t>=&gt; Gefahr von Fehlern!</a:t>
            </a:r>
          </a:p>
          <a:p>
            <a:pPr marL="172861" indent="-172861" algn="l">
              <a:spcBef>
                <a:spcPts val="1200"/>
              </a:spcBef>
              <a:buSzPct val="75000"/>
              <a:buChar char="•"/>
              <a:defRPr sz="2000">
                <a:solidFill>
                  <a:schemeClr val="accent4"/>
                </a:solidFill>
              </a:defRPr>
            </a:pPr>
            <a:r>
              <a:t>…</a:t>
            </a:r>
          </a:p>
        </p:txBody>
      </p:sp>
      <p:sp>
        <p:nvSpPr>
          <p:cNvPr id="141" name="Shape 141"/>
          <p:cNvSpPr/>
          <p:nvPr/>
        </p:nvSpPr>
        <p:spPr>
          <a:xfrm>
            <a:off x="571500" y="2832100"/>
            <a:ext cx="6945001" cy="282079"/>
          </a:xfrm>
          <a:prstGeom prst="rect">
            <a:avLst/>
          </a:prstGeom>
          <a:ln w="38100">
            <a:solidFill>
              <a:schemeClr val="accent1"/>
            </a:solidFill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42" name="Shape 142"/>
          <p:cNvSpPr/>
          <p:nvPr/>
        </p:nvSpPr>
        <p:spPr>
          <a:xfrm>
            <a:off x="4508500" y="2832100"/>
            <a:ext cx="3033663" cy="282079"/>
          </a:xfrm>
          <a:prstGeom prst="rect">
            <a:avLst/>
          </a:prstGeom>
          <a:solidFill>
            <a:srgbClr val="FF9300">
              <a:alpha val="28063"/>
            </a:srgbClr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43" name="Shape 143"/>
          <p:cNvSpPr/>
          <p:nvPr/>
        </p:nvSpPr>
        <p:spPr>
          <a:xfrm>
            <a:off x="609600" y="2832100"/>
            <a:ext cx="452785" cy="282079"/>
          </a:xfrm>
          <a:prstGeom prst="rect">
            <a:avLst/>
          </a:prstGeom>
          <a:solidFill>
            <a:srgbClr val="FF9300">
              <a:alpha val="28063"/>
            </a:srgbClr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44" name="Shape 144"/>
          <p:cNvSpPr/>
          <p:nvPr/>
        </p:nvSpPr>
        <p:spPr>
          <a:xfrm>
            <a:off x="5487491" y="1928874"/>
            <a:ext cx="1075681" cy="196727"/>
          </a:xfrm>
          <a:prstGeom prst="rect">
            <a:avLst/>
          </a:prstGeom>
          <a:solidFill>
            <a:srgbClr val="FF9300">
              <a:alpha val="28063"/>
            </a:srgbClr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45" name="Shape 145"/>
          <p:cNvSpPr/>
          <p:nvPr/>
        </p:nvSpPr>
        <p:spPr>
          <a:xfrm>
            <a:off x="5487491" y="1446274"/>
            <a:ext cx="1075681" cy="196727"/>
          </a:xfrm>
          <a:prstGeom prst="rect">
            <a:avLst/>
          </a:prstGeom>
          <a:solidFill>
            <a:srgbClr val="FF9300">
              <a:alpha val="28063"/>
            </a:srgbClr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46" name="Shape 146"/>
          <p:cNvSpPr/>
          <p:nvPr/>
        </p:nvSpPr>
        <p:spPr>
          <a:xfrm>
            <a:off x="5512891" y="2386074"/>
            <a:ext cx="1075681" cy="196727"/>
          </a:xfrm>
          <a:prstGeom prst="rect">
            <a:avLst/>
          </a:prstGeom>
          <a:solidFill>
            <a:srgbClr val="FF9300">
              <a:alpha val="28063"/>
            </a:srgbClr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47" name="Shape 147"/>
          <p:cNvSpPr/>
          <p:nvPr/>
        </p:nvSpPr>
        <p:spPr>
          <a:xfrm>
            <a:off x="952500" y="9042400"/>
            <a:ext cx="2296950" cy="282079"/>
          </a:xfrm>
          <a:prstGeom prst="rect">
            <a:avLst/>
          </a:prstGeom>
          <a:ln w="38100">
            <a:solidFill>
              <a:schemeClr val="accent1"/>
            </a:solidFill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48" name="Shape 148"/>
          <p:cNvSpPr/>
          <p:nvPr/>
        </p:nvSpPr>
        <p:spPr>
          <a:xfrm>
            <a:off x="4533900" y="6985000"/>
            <a:ext cx="2053765" cy="282079"/>
          </a:xfrm>
          <a:prstGeom prst="rect">
            <a:avLst/>
          </a:prstGeom>
          <a:ln w="38100">
            <a:solidFill>
              <a:schemeClr val="accent1"/>
            </a:solidFill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49" name="Shape 149"/>
          <p:cNvSpPr/>
          <p:nvPr/>
        </p:nvSpPr>
        <p:spPr>
          <a:xfrm>
            <a:off x="583914" y="749299"/>
            <a:ext cx="3607372" cy="381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800">
                <a:solidFill>
                  <a:schemeClr val="accent4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Nicht normalisiert (0. Normalform):</a:t>
            </a:r>
          </a:p>
        </p:txBody>
      </p:sp>
      <p:sp>
        <p:nvSpPr>
          <p:cNvPr id="150" name="Shape 150"/>
          <p:cNvSpPr/>
          <p:nvPr/>
        </p:nvSpPr>
        <p:spPr>
          <a:xfrm>
            <a:off x="533263" y="3534171"/>
            <a:ext cx="1625874" cy="381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800">
                <a:solidFill>
                  <a:schemeClr val="accent4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3. Normalform: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14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3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1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4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5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4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6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7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5" fill="hold"/>
                                        <p:tgtEl>
                                          <p:spTgt spid="1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8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9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9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xit" presetSubtype="0" fill="hold" grpId="1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1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1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2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13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5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14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8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15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2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6" fill="hold"/>
                                        <p:tgtEl>
                                          <p:spTgt spid="1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0" fill="hold"/>
                                        <p:tgtEl>
                                          <p:spTgt spid="1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3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3" fill="hold"/>
                                        <p:tgtEl>
                                          <p:spTgt spid="1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8" grpId="2" animBg="1" advAuto="0"/>
      <p:bldP spid="140" grpId="3" build="p" bldLvl="5" animBg="1" advAuto="0"/>
      <p:bldP spid="141" grpId="4" animBg="1" advAuto="0"/>
      <p:bldP spid="141" grpId="8" animBg="1" advAuto="0"/>
      <p:bldP spid="142" grpId="5" animBg="1" advAuto="0"/>
      <p:bldP spid="142" grpId="9" animBg="1" advAuto="0"/>
      <p:bldP spid="143" grpId="6" animBg="1" advAuto="0"/>
      <p:bldP spid="143" grpId="10" animBg="1" advAuto="0"/>
      <p:bldP spid="144" grpId="13" animBg="1" advAuto="0"/>
      <p:bldP spid="145" grpId="12" animBg="1" advAuto="0"/>
      <p:bldP spid="146" grpId="14" animBg="1" advAuto="0"/>
      <p:bldP spid="147" grpId="7" animBg="1" advAuto="0"/>
      <p:bldP spid="147" grpId="11" animBg="1" advAuto="0"/>
      <p:bldP spid="148" grpId="15" animBg="1" advAuto="0"/>
      <p:bldP spid="150" grpId="1" animBg="1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Shape 152"/>
          <p:cNvSpPr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Die erste Normalform</a:t>
            </a:r>
          </a:p>
        </p:txBody>
      </p:sp>
      <p:sp>
        <p:nvSpPr>
          <p:cNvPr id="153" name="Shape 153"/>
          <p:cNvSpPr>
            <a:spLocks noGrp="1"/>
          </p:cNvSpPr>
          <p:nvPr>
            <p:ph type="subTitle" sz="quarter" idx="1"/>
          </p:nvPr>
        </p:nvSpPr>
        <p:spPr>
          <a:xfrm>
            <a:off x="2677815" y="5346700"/>
            <a:ext cx="7649171" cy="1130300"/>
          </a:xfrm>
          <a:prstGeom prst="rect">
            <a:avLst/>
          </a:prstGeom>
        </p:spPr>
        <p:txBody>
          <a:bodyPr/>
          <a:lstStyle/>
          <a:p>
            <a:r>
              <a:t>Definition</a:t>
            </a:r>
          </a:p>
          <a:p>
            <a:r>
              <a:t>Überführung in 1. Normalform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5" name="Table 155"/>
          <p:cNvGraphicFramePr/>
          <p:nvPr/>
        </p:nvGraphicFramePr>
        <p:xfrm>
          <a:off x="2400300" y="5226047"/>
          <a:ext cx="6868798" cy="2621280"/>
        </p:xfrm>
        <a:graphic>
          <a:graphicData uri="http://schemas.openxmlformats.org/drawingml/2006/table">
            <a:tbl>
              <a:tblPr>
                <a:tableStyleId>{4C3C2611-4C71-4FC5-86AE-919BDF0F9419}</a:tableStyleId>
              </a:tblPr>
              <a:tblGrid>
                <a:gridCol w="441027"/>
                <a:gridCol w="684247"/>
                <a:gridCol w="760515"/>
                <a:gridCol w="567544"/>
                <a:gridCol w="1455489"/>
                <a:gridCol w="987030"/>
                <a:gridCol w="1072139"/>
                <a:gridCol w="900807"/>
              </a:tblGrid>
              <a:tr h="280613"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SNr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Name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Vorname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Ma-Nr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Mannschaftsname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TrainingsNr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Bezeichnung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seit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Holbein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Anne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Aktive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Technik 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18.04.2012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Klein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Lars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B1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Kondition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31.05.2016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Klein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Lars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B1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Technik 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12.09.2012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Klein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Lars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B1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Technik 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07.11.2013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Maier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Hannes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Aktive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Technik 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11.11.2015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Maier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Hannes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Aktive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Kondition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01.02.2016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4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Richter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Melanie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C1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Technik 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04.08.2014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5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Knopp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Eva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B1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Kondition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07.06.2013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</a:tbl>
          </a:graphicData>
        </a:graphic>
      </p:graphicFrame>
      <p:graphicFrame>
        <p:nvGraphicFramePr>
          <p:cNvPr id="156" name="Table 156"/>
          <p:cNvGraphicFramePr/>
          <p:nvPr/>
        </p:nvGraphicFramePr>
        <p:xfrm>
          <a:off x="2400300" y="5232397"/>
          <a:ext cx="6868798" cy="2295683"/>
        </p:xfrm>
        <a:graphic>
          <a:graphicData uri="http://schemas.openxmlformats.org/drawingml/2006/table">
            <a:tbl>
              <a:tblPr>
                <a:tableStyleId>{4C3C2611-4C71-4FC5-86AE-919BDF0F9419}</a:tableStyleId>
              </a:tblPr>
              <a:tblGrid>
                <a:gridCol w="441027"/>
                <a:gridCol w="684247"/>
                <a:gridCol w="760515"/>
                <a:gridCol w="567544"/>
                <a:gridCol w="1455489"/>
                <a:gridCol w="987030"/>
                <a:gridCol w="1072139"/>
                <a:gridCol w="900807"/>
              </a:tblGrid>
              <a:tr h="299243"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SNr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Name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Vorname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Ma-Nr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Mannschaftsname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TrainingsNr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Bezeichnung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seit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Holbein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Anne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Aktive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Technik 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18.04.2012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Klein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Lars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B1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
1
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Kondition
Technik 1
Technik 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31.05.2016
12.09.2012
07.11.2013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4699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Maier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Hannes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Aktive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
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Technik 1
Kondition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11.11.2015
01.02.2016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4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Richter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Melanie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C1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Technik 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04.08.2014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5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Knopp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Eva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B1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Kondition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07.06.2013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</a:tbl>
          </a:graphicData>
        </a:graphic>
      </p:graphicFrame>
      <p:sp>
        <p:nvSpPr>
          <p:cNvPr id="157" name="Shape 157"/>
          <p:cNvSpPr/>
          <p:nvPr/>
        </p:nvSpPr>
        <p:spPr>
          <a:xfrm>
            <a:off x="-13215" y="273050"/>
            <a:ext cx="13004801" cy="647701"/>
          </a:xfrm>
          <a:prstGeom prst="rect">
            <a:avLst/>
          </a:prstGeom>
          <a:solidFill>
            <a:srgbClr val="DCDEE0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Die 1. Normalform:</a:t>
            </a:r>
          </a:p>
        </p:txBody>
      </p:sp>
      <p:sp>
        <p:nvSpPr>
          <p:cNvPr id="158" name="Shape 158"/>
          <p:cNvSpPr/>
          <p:nvPr/>
        </p:nvSpPr>
        <p:spPr>
          <a:xfrm>
            <a:off x="523875" y="1657344"/>
            <a:ext cx="9851063" cy="20955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l">
              <a:defRPr sz="2800"/>
            </a:pPr>
            <a:r>
              <a:t>Eine Tabelle ist in der 1. Normalform, wenn</a:t>
            </a:r>
          </a:p>
          <a:p>
            <a:pPr marL="345722" indent="-345722" algn="l">
              <a:spcBef>
                <a:spcPts val="1400"/>
              </a:spcBef>
              <a:buSzPct val="75000"/>
              <a:buChar char="•"/>
              <a:defRPr sz="2800"/>
            </a:pPr>
            <a:r>
              <a:t>alle Attribute </a:t>
            </a:r>
            <a:r>
              <a:rPr>
                <a:solidFill>
                  <a:schemeClr val="accent4"/>
                </a:solidFill>
                <a:latin typeface="Helvetica"/>
                <a:ea typeface="Helvetica"/>
                <a:cs typeface="Helvetica"/>
                <a:sym typeface="Helvetica"/>
              </a:rPr>
              <a:t>atomare Werte</a:t>
            </a:r>
            <a:r>
              <a:t> beinhalten </a:t>
            </a:r>
            <a:br/>
            <a:r>
              <a:t>(atomar = nicht mehr teilbare Werte, keine Mehrfachwerte)</a:t>
            </a:r>
          </a:p>
          <a:p>
            <a:pPr marL="345722" indent="-345722" algn="l">
              <a:spcBef>
                <a:spcPts val="700"/>
              </a:spcBef>
              <a:buSzPct val="75000"/>
              <a:buChar char="•"/>
              <a:defRPr sz="2800"/>
            </a:pPr>
            <a:r>
              <a:t>die Tabelle einen </a:t>
            </a:r>
            <a:r>
              <a:rPr>
                <a:solidFill>
                  <a:schemeClr val="accent4"/>
                </a:solidFill>
                <a:latin typeface="Helvetica"/>
                <a:ea typeface="Helvetica"/>
                <a:cs typeface="Helvetica"/>
                <a:sym typeface="Helvetica"/>
              </a:rPr>
              <a:t>eindeutigen Primärschlüssel</a:t>
            </a:r>
            <a:r>
              <a:t> besitzt</a:t>
            </a:r>
          </a:p>
        </p:txBody>
      </p:sp>
      <p:graphicFrame>
        <p:nvGraphicFramePr>
          <p:cNvPr id="159" name="Table 159"/>
          <p:cNvGraphicFramePr/>
          <p:nvPr/>
        </p:nvGraphicFramePr>
        <p:xfrm>
          <a:off x="2400300" y="5232397"/>
          <a:ext cx="6868798" cy="2295683"/>
        </p:xfrm>
        <a:graphic>
          <a:graphicData uri="http://schemas.openxmlformats.org/drawingml/2006/table">
            <a:tbl>
              <a:tblPr>
                <a:tableStyleId>{4C3C2611-4C71-4FC5-86AE-919BDF0F9419}</a:tableStyleId>
              </a:tblPr>
              <a:tblGrid>
                <a:gridCol w="441027"/>
                <a:gridCol w="684247"/>
                <a:gridCol w="760515"/>
                <a:gridCol w="567544"/>
                <a:gridCol w="1455489"/>
                <a:gridCol w="987030"/>
                <a:gridCol w="1072139"/>
                <a:gridCol w="900807"/>
              </a:tblGrid>
              <a:tr h="299243"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SNr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Name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Ma-Nr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Mannschaftsname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TrainingsNr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Bezeichnung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seit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Anne Holbein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Aktive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Technik 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18.04.2012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Lars Klein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B1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
1
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Kondition
Technik 1
Technik 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31.05.2016
12.09.2012
07.11.2013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4699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Hannes Maier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Aktive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
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Technik 1
Kondition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11.11.2015
01.02.2016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4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Melanie Richter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C1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Technik 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04.08.2014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5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Eva Knopp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B1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Kondition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07.06.2013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</a:tbl>
          </a:graphicData>
        </a:graphic>
      </p:graphicFrame>
      <p:sp>
        <p:nvSpPr>
          <p:cNvPr id="160" name="Shape 160"/>
          <p:cNvSpPr/>
          <p:nvPr/>
        </p:nvSpPr>
        <p:spPr>
          <a:xfrm>
            <a:off x="2435727" y="5480047"/>
            <a:ext cx="305286" cy="1"/>
          </a:xfrm>
          <a:prstGeom prst="line">
            <a:avLst/>
          </a:prstGeom>
          <a:ln w="38100">
            <a:solidFill>
              <a:schemeClr val="accent1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 sz="2400"/>
            </a:pPr>
            <a:endParaRPr/>
          </a:p>
        </p:txBody>
      </p:sp>
      <p:sp>
        <p:nvSpPr>
          <p:cNvPr id="161" name="Shape 161"/>
          <p:cNvSpPr/>
          <p:nvPr/>
        </p:nvSpPr>
        <p:spPr>
          <a:xfrm>
            <a:off x="6360027" y="5480047"/>
            <a:ext cx="854356" cy="1"/>
          </a:xfrm>
          <a:prstGeom prst="line">
            <a:avLst/>
          </a:prstGeom>
          <a:ln w="38100">
            <a:solidFill>
              <a:schemeClr val="accent1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 sz="2400"/>
            </a:pPr>
            <a:endParaRPr/>
          </a:p>
        </p:txBody>
      </p:sp>
      <p:sp>
        <p:nvSpPr>
          <p:cNvPr id="162" name="Shape 162"/>
          <p:cNvSpPr/>
          <p:nvPr/>
        </p:nvSpPr>
        <p:spPr>
          <a:xfrm>
            <a:off x="2833191" y="7261283"/>
            <a:ext cx="1075681" cy="196727"/>
          </a:xfrm>
          <a:prstGeom prst="rect">
            <a:avLst/>
          </a:prstGeom>
          <a:solidFill>
            <a:srgbClr val="FF9300">
              <a:alpha val="28063"/>
            </a:srgbClr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63" name="Shape 163"/>
          <p:cNvSpPr/>
          <p:nvPr/>
        </p:nvSpPr>
        <p:spPr>
          <a:xfrm>
            <a:off x="6325691" y="5864284"/>
            <a:ext cx="203686" cy="539676"/>
          </a:xfrm>
          <a:prstGeom prst="rect">
            <a:avLst/>
          </a:prstGeom>
          <a:solidFill>
            <a:srgbClr val="FF9300">
              <a:alpha val="28063"/>
            </a:srgbClr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64" name="Shape 164"/>
          <p:cNvSpPr/>
          <p:nvPr/>
        </p:nvSpPr>
        <p:spPr>
          <a:xfrm>
            <a:off x="6312991" y="6499284"/>
            <a:ext cx="203686" cy="375023"/>
          </a:xfrm>
          <a:prstGeom prst="rect">
            <a:avLst/>
          </a:prstGeom>
          <a:solidFill>
            <a:srgbClr val="FF9300">
              <a:alpha val="28063"/>
            </a:srgbClr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65" name="Shape 165"/>
          <p:cNvSpPr/>
          <p:nvPr/>
        </p:nvSpPr>
        <p:spPr>
          <a:xfrm>
            <a:off x="7316291" y="5864284"/>
            <a:ext cx="722551" cy="539676"/>
          </a:xfrm>
          <a:prstGeom prst="rect">
            <a:avLst/>
          </a:prstGeom>
          <a:solidFill>
            <a:srgbClr val="FF9300">
              <a:alpha val="28063"/>
            </a:srgbClr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66" name="Shape 166"/>
          <p:cNvSpPr/>
          <p:nvPr/>
        </p:nvSpPr>
        <p:spPr>
          <a:xfrm>
            <a:off x="8383463" y="5864284"/>
            <a:ext cx="836851" cy="539676"/>
          </a:xfrm>
          <a:prstGeom prst="rect">
            <a:avLst/>
          </a:prstGeom>
          <a:solidFill>
            <a:srgbClr val="FF9300">
              <a:alpha val="28063"/>
            </a:srgbClr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67" name="Shape 167"/>
          <p:cNvSpPr/>
          <p:nvPr/>
        </p:nvSpPr>
        <p:spPr>
          <a:xfrm>
            <a:off x="7341691" y="6499284"/>
            <a:ext cx="694769" cy="375023"/>
          </a:xfrm>
          <a:prstGeom prst="rect">
            <a:avLst/>
          </a:prstGeom>
          <a:solidFill>
            <a:srgbClr val="FF9300">
              <a:alpha val="28063"/>
            </a:srgbClr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68" name="Shape 168"/>
          <p:cNvSpPr/>
          <p:nvPr/>
        </p:nvSpPr>
        <p:spPr>
          <a:xfrm>
            <a:off x="8357691" y="6499284"/>
            <a:ext cx="852825" cy="375023"/>
          </a:xfrm>
          <a:prstGeom prst="rect">
            <a:avLst/>
          </a:prstGeom>
          <a:solidFill>
            <a:srgbClr val="FF9300">
              <a:alpha val="28063"/>
            </a:srgbClr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69" name="Shape 169"/>
          <p:cNvSpPr/>
          <p:nvPr/>
        </p:nvSpPr>
        <p:spPr>
          <a:xfrm>
            <a:off x="6300291" y="5518172"/>
            <a:ext cx="2959983" cy="2311847"/>
          </a:xfrm>
          <a:prstGeom prst="rect">
            <a:avLst/>
          </a:prstGeom>
          <a:solidFill>
            <a:schemeClr val="accent1">
              <a:alpha val="39803"/>
            </a:schemeClr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/>
            </a:pPr>
            <a:endParaRPr/>
          </a:p>
        </p:txBody>
      </p:sp>
      <p:sp>
        <p:nvSpPr>
          <p:cNvPr id="170" name="Shape 170"/>
          <p:cNvSpPr/>
          <p:nvPr/>
        </p:nvSpPr>
        <p:spPr>
          <a:xfrm>
            <a:off x="2388691" y="5826184"/>
            <a:ext cx="373958" cy="1417140"/>
          </a:xfrm>
          <a:prstGeom prst="rect">
            <a:avLst/>
          </a:prstGeom>
          <a:solidFill>
            <a:srgbClr val="FF9300">
              <a:alpha val="28063"/>
            </a:srgbClr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grpSp>
        <p:nvGrpSpPr>
          <p:cNvPr id="174" name="Group 174"/>
          <p:cNvGrpSpPr/>
          <p:nvPr/>
        </p:nvGrpSpPr>
        <p:grpSpPr>
          <a:xfrm>
            <a:off x="2349500" y="5838676"/>
            <a:ext cx="4303113" cy="252528"/>
            <a:chOff x="0" y="0"/>
            <a:chExt cx="4303112" cy="252527"/>
          </a:xfrm>
        </p:grpSpPr>
        <p:sp>
          <p:nvSpPr>
            <p:cNvPr id="171" name="Shape 171"/>
            <p:cNvSpPr/>
            <p:nvPr/>
          </p:nvSpPr>
          <p:spPr>
            <a:xfrm>
              <a:off x="39191" y="0"/>
              <a:ext cx="4236383" cy="238485"/>
            </a:xfrm>
            <a:prstGeom prst="rect">
              <a:avLst/>
            </a:prstGeom>
            <a:noFill/>
            <a:ln w="38100" cap="flat">
              <a:solidFill>
                <a:schemeClr val="accent1"/>
              </a:solidFill>
              <a:prstDash val="solid"/>
              <a:miter lim="400000"/>
            </a:ln>
            <a:effectLst>
              <a:outerShdw blurRad="38100" dist="25400" dir="5400000" rotWithShape="0">
                <a:srgbClr val="000000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2400"/>
              </a:pPr>
              <a:endParaRPr/>
            </a:p>
          </p:txBody>
        </p:sp>
        <p:sp>
          <p:nvSpPr>
            <p:cNvPr id="172" name="Shape 172"/>
            <p:cNvSpPr/>
            <p:nvPr/>
          </p:nvSpPr>
          <p:spPr>
            <a:xfrm>
              <a:off x="0" y="1829"/>
              <a:ext cx="373957" cy="234827"/>
            </a:xfrm>
            <a:prstGeom prst="rect">
              <a:avLst/>
            </a:prstGeom>
            <a:solidFill>
              <a:schemeClr val="accent1">
                <a:alpha val="49576"/>
              </a:schemeClr>
            </a:solidFill>
            <a:ln w="12700" cap="flat">
              <a:noFill/>
              <a:miter lim="400000"/>
            </a:ln>
            <a:effectLst>
              <a:outerShdw blurRad="38100" dist="25400" dir="5400000" rotWithShape="0">
                <a:srgbClr val="000000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2400"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173" name="Shape 173"/>
            <p:cNvSpPr/>
            <p:nvPr/>
          </p:nvSpPr>
          <p:spPr>
            <a:xfrm>
              <a:off x="3929155" y="17701"/>
              <a:ext cx="373958" cy="234827"/>
            </a:xfrm>
            <a:prstGeom prst="rect">
              <a:avLst/>
            </a:prstGeom>
            <a:solidFill>
              <a:schemeClr val="accent1">
                <a:alpha val="49576"/>
              </a:schemeClr>
            </a:solidFill>
            <a:ln w="12700" cap="flat">
              <a:noFill/>
              <a:miter lim="400000"/>
            </a:ln>
            <a:effectLst>
              <a:outerShdw blurRad="38100" dist="25400" dir="5400000" rotWithShape="0">
                <a:srgbClr val="000000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2400">
                  <a:solidFill>
                    <a:srgbClr val="FFFFFF"/>
                  </a:solidFill>
                </a:defRPr>
              </a:pPr>
              <a:endParaRPr/>
            </a:p>
          </p:txBody>
        </p:sp>
      </p:grpSp>
      <p:sp>
        <p:nvSpPr>
          <p:cNvPr id="175" name="Shape 175"/>
          <p:cNvSpPr/>
          <p:nvPr/>
        </p:nvSpPr>
        <p:spPr>
          <a:xfrm>
            <a:off x="2833191" y="7273983"/>
            <a:ext cx="1075681" cy="196727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76" name="Shape 176"/>
          <p:cNvSpPr/>
          <p:nvPr/>
        </p:nvSpPr>
        <p:spPr>
          <a:xfrm>
            <a:off x="3309354" y="4352926"/>
            <a:ext cx="2349704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chemeClr val="accent4"/>
                </a:solidFill>
              </a:defRPr>
            </a:lvl1pPr>
          </a:lstStyle>
          <a:p>
            <a:r>
              <a:t>Primärschlüssel:</a:t>
            </a:r>
          </a:p>
        </p:txBody>
      </p:sp>
      <p:sp>
        <p:nvSpPr>
          <p:cNvPr id="177" name="Shape 177"/>
          <p:cNvSpPr/>
          <p:nvPr/>
        </p:nvSpPr>
        <p:spPr>
          <a:xfrm>
            <a:off x="4209225" y="8353914"/>
            <a:ext cx="2277162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chemeClr val="accent4"/>
                </a:solidFill>
              </a:defRPr>
            </a:lvl1pPr>
          </a:lstStyle>
          <a:p>
            <a:r>
              <a:t>atomare Werte: </a:t>
            </a:r>
          </a:p>
        </p:txBody>
      </p:sp>
      <p:sp>
        <p:nvSpPr>
          <p:cNvPr id="178" name="Shape 178"/>
          <p:cNvSpPr/>
          <p:nvPr/>
        </p:nvSpPr>
        <p:spPr>
          <a:xfrm>
            <a:off x="6402134" y="8366614"/>
            <a:ext cx="431801" cy="508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latin typeface="Apple Color Emoji"/>
                <a:ea typeface="Apple Color Emoji"/>
                <a:cs typeface="Apple Color Emoji"/>
                <a:sym typeface="Apple Color Emoji"/>
              </a:defRPr>
            </a:lvl1pPr>
          </a:lstStyle>
          <a:p>
            <a:pPr>
              <a:defRPr>
                <a:latin typeface="+mn-lt"/>
                <a:ea typeface="+mn-ea"/>
                <a:cs typeface="+mn-cs"/>
                <a:sym typeface="Helvetica Light"/>
              </a:defRPr>
            </a:pPr>
            <a:r>
              <a:rPr>
                <a:latin typeface="Apple Color Emoji"/>
                <a:ea typeface="Apple Color Emoji"/>
                <a:cs typeface="Apple Color Emoji"/>
                <a:sym typeface="Apple Color Emoji"/>
              </a:rPr>
              <a:t>✅</a:t>
            </a:r>
          </a:p>
        </p:txBody>
      </p:sp>
      <p:pic>
        <p:nvPicPr>
          <p:cNvPr id="185" name="Grafik 184"/>
          <p:cNvPicPr>
            <a:picLocks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529392" y="7858775"/>
            <a:ext cx="705238" cy="613859"/>
          </a:xfrm>
          <a:prstGeom prst="rect">
            <a:avLst/>
          </a:prstGeom>
          <a:effectLst>
            <a:reflection stA="50000" endPos="40000" dir="5400000" sy="-100000" algn="bl" rotWithShape="0"/>
          </a:effectLst>
        </p:spPr>
      </p:pic>
      <p:pic>
        <p:nvPicPr>
          <p:cNvPr id="180" name="Grafik 179"/>
          <p:cNvPicPr>
            <a:picLocks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103088" y="6257042"/>
            <a:ext cx="4064072" cy="2825081"/>
          </a:xfrm>
          <a:prstGeom prst="rect">
            <a:avLst/>
          </a:prstGeom>
          <a:effectLst>
            <a:reflection stA="50000" endPos="40000" dir="5400000" sy="-100000" algn="bl" rotWithShape="0"/>
          </a:effectLst>
        </p:spPr>
      </p:pic>
      <p:sp>
        <p:nvSpPr>
          <p:cNvPr id="181" name="Shape 181"/>
          <p:cNvSpPr/>
          <p:nvPr/>
        </p:nvSpPr>
        <p:spPr>
          <a:xfrm>
            <a:off x="5618805" y="4359276"/>
            <a:ext cx="431801" cy="508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latin typeface="Apple Color Emoji"/>
                <a:ea typeface="Apple Color Emoji"/>
                <a:cs typeface="Apple Color Emoji"/>
                <a:sym typeface="Apple Color Emoji"/>
              </a:defRPr>
            </a:lvl1pPr>
          </a:lstStyle>
          <a:p>
            <a:pPr>
              <a:defRPr>
                <a:latin typeface="+mn-lt"/>
                <a:ea typeface="+mn-ea"/>
                <a:cs typeface="+mn-cs"/>
                <a:sym typeface="Helvetica Light"/>
              </a:defRPr>
            </a:pPr>
            <a:r>
              <a:rPr>
                <a:latin typeface="Apple Color Emoji"/>
                <a:ea typeface="Apple Color Emoji"/>
                <a:cs typeface="Apple Color Emoji"/>
                <a:sym typeface="Apple Color Emoji"/>
              </a:rPr>
              <a:t>✅</a:t>
            </a:r>
          </a:p>
        </p:txBody>
      </p:sp>
      <p:sp>
        <p:nvSpPr>
          <p:cNvPr id="182" name="Shape 182"/>
          <p:cNvSpPr/>
          <p:nvPr/>
        </p:nvSpPr>
        <p:spPr>
          <a:xfrm flipH="1">
            <a:off x="2642021" y="4816232"/>
            <a:ext cx="715721" cy="339098"/>
          </a:xfrm>
          <a:prstGeom prst="line">
            <a:avLst/>
          </a:prstGeom>
          <a:ln w="38100">
            <a:solidFill>
              <a:schemeClr val="accent1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>
              <a:defRPr sz="2400"/>
            </a:pPr>
            <a:endParaRPr/>
          </a:p>
        </p:txBody>
      </p:sp>
      <p:sp>
        <p:nvSpPr>
          <p:cNvPr id="183" name="Shape 183"/>
          <p:cNvSpPr/>
          <p:nvPr/>
        </p:nvSpPr>
        <p:spPr>
          <a:xfrm>
            <a:off x="5562893" y="4814273"/>
            <a:ext cx="848201" cy="322643"/>
          </a:xfrm>
          <a:prstGeom prst="line">
            <a:avLst/>
          </a:prstGeom>
          <a:ln w="38100">
            <a:solidFill>
              <a:schemeClr val="accent1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>
              <a:defRPr sz="2400"/>
            </a:pPr>
            <a:endParaRPr/>
          </a:p>
        </p:txBody>
      </p:sp>
      <p:sp>
        <p:nvSpPr>
          <p:cNvPr id="184" name="Shape 184"/>
          <p:cNvSpPr/>
          <p:nvPr/>
        </p:nvSpPr>
        <p:spPr>
          <a:xfrm>
            <a:off x="3345203" y="4673806"/>
            <a:ext cx="2210106" cy="381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800">
                <a:solidFill>
                  <a:schemeClr val="accent4"/>
                </a:solidFill>
              </a:defRPr>
            </a:lvl1pPr>
          </a:lstStyle>
          <a:p>
            <a:r>
              <a:t>(zusammengesetzt!)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4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7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5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6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5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7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9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8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2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9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1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9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1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3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12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6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mph" fill="hold" grpId="1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indefinite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45"/>
                                      </p:to>
                                    </p:set>
                                    <p:animEffect filter="image" prLst="opacity: 0.45; ">
                                      <p:cBhvr>
                                        <p:cTn id="50" dur="indefinite" fill="hold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14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grpId="15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16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1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17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5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18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9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19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3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2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7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2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8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22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83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xit" presetSubtype="0" fill="hold" grpId="2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8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xit" presetSubtype="0" fill="hold" grpId="24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xit" presetSubtype="0" fill="hold" grpId="25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3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26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xit" presetSubtype="0" fill="hold" grpId="27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9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xit" presetSubtype="0" fill="hold" grpId="28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xit" presetSubtype="0" fill="hold" grpId="29" nodeType="afterEffect">
                                  <p:stCondLst>
                                    <p:cond delay="20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200"/>
                            </p:stCondLst>
                            <p:childTnLst>
                              <p:par>
                                <p:cTn id="107" presetID="1" presetClass="entr" presetSubtype="0" fill="hold" grpId="3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8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200"/>
                            </p:stCondLst>
                            <p:childTnLst>
                              <p:par>
                                <p:cTn id="110" presetID="1" presetClass="entr" presetSubtype="0" fill="hold" grpId="31" nodeType="afterEffect">
                                  <p:stCondLst>
                                    <p:cond delay="30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1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xit" presetSubtype="0" fill="hold" grpId="3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xit" presetSubtype="0" fill="hold" grpId="33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34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2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5" presetClass="emph" presetSubtype="0" repeatCount="8000" fill="hold" grpId="35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26" dur="100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36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3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9" presetClass="emph" fill="hold" grpId="3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indefinite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00"/>
                                      </p:to>
                                    </p:set>
                                    <p:animEffect filter="image" prLst="opacity: 0.00; ">
                                      <p:cBhvr>
                                        <p:cTn id="135" dur="indefinite" fill="hold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xit" presetSubtype="0" fill="hold" grpId="38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39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" presetClass="entr" presetSubtype="0" fill="hold" grpId="39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3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grpId="40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6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ntr" presetSubtype="0" fill="hold" grpId="4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ntr" presetSubtype="0" fill="hold" grpId="4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4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-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000 0.000000 L 0.000099 0.029277" pathEditMode="relative">
                                      <p:cBhvr>
                                        <p:cTn id="158" dur="10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-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099 0.029277 L 0.000148 0.056936" pathEditMode="relative">
                                      <p:cBhvr>
                                        <p:cTn id="162" dur="10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-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48 0.056936 L -0.000440 0.087611" pathEditMode="relative">
                                      <p:cBhvr>
                                        <p:cTn id="166" dur="10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-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440 0.087611 L -0.000162 0.117421" pathEditMode="relative">
                                      <p:cBhvr>
                                        <p:cTn id="170" dur="10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9" presetClass="emph" fill="hold" grpId="4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indefinite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0"/>
                                      </p:to>
                                    </p:set>
                                    <p:animEffect filter="image" prLst="opacity: 1.00; ">
                                      <p:cBhvr>
                                        <p:cTn id="175" dur="indefinite" fill="hold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7" presetID="1" presetClass="exit" presetSubtype="0" fill="hold" grpId="48" nodeType="afterEffect">
                                  <p:stCondLst>
                                    <p:cond delay="50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7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5" grpId="30" animBg="1" advAuto="0"/>
      <p:bldP spid="156" grpId="10" animBg="1" advAuto="0"/>
      <p:bldP spid="156" grpId="29" animBg="1" advAuto="0"/>
      <p:bldP spid="159" grpId="1" animBg="1" advAuto="0"/>
      <p:bldP spid="159" grpId="9" animBg="1" advAuto="0"/>
      <p:bldP spid="160" grpId="3" animBg="1" advAuto="0"/>
      <p:bldP spid="161" grpId="39" animBg="1" advAuto="0"/>
      <p:bldP spid="162" grpId="8" animBg="1" advAuto="0"/>
      <p:bldP spid="162" grpId="11" animBg="1" advAuto="0"/>
      <p:bldP spid="163" grpId="17" animBg="1" advAuto="0"/>
      <p:bldP spid="163" grpId="23" animBg="1" advAuto="0"/>
      <p:bldP spid="164" grpId="20" animBg="1" advAuto="0"/>
      <p:bldP spid="164" grpId="26" animBg="1" advAuto="0"/>
      <p:bldP spid="165" grpId="18" animBg="1" advAuto="0"/>
      <p:bldP spid="165" grpId="24" animBg="1" advAuto="0"/>
      <p:bldP spid="166" grpId="19" animBg="1" advAuto="0"/>
      <p:bldP spid="166" grpId="25" animBg="1" advAuto="0"/>
      <p:bldP spid="167" grpId="21" animBg="1" advAuto="0"/>
      <p:bldP spid="167" grpId="27" animBg="1" advAuto="0"/>
      <p:bldP spid="168" grpId="22" animBg="1" advAuto="0"/>
      <p:bldP spid="168" grpId="28" animBg="1" advAuto="0"/>
      <p:bldP spid="169" grpId="31" animBg="1" advAuto="0"/>
      <p:bldP spid="169" grpId="32" animBg="1" advAuto="0"/>
      <p:bldP spid="170" grpId="36" animBg="1" advAuto="0"/>
      <p:bldP spid="170" grpId="38" animBg="1" advAuto="0"/>
      <p:bldP spid="174" grpId="42" animBg="1" advAuto="0"/>
      <p:bldP spid="174" grpId="48" animBg="1" advAuto="0"/>
      <p:bldP spid="175" grpId="12" animBg="1" advAuto="0"/>
      <p:bldP spid="175" grpId="13" animBg="1" advAuto="0"/>
      <p:bldP spid="175" grpId="14" animBg="1" advAuto="0"/>
      <p:bldP spid="176" grpId="2" animBg="1" advAuto="0"/>
      <p:bldP spid="177" grpId="6" animBg="1" advAuto="0"/>
      <p:bldP spid="178" grpId="34" animBg="1" advAuto="0"/>
      <p:bldP spid="185" grpId="7" animBg="1" advAuto="0"/>
      <p:bldP spid="185" grpId="15" animBg="1" advAuto="0"/>
      <p:bldP spid="180" grpId="16" animBg="1" advAuto="0"/>
      <p:bldP spid="180" grpId="33" animBg="1" advAuto="0"/>
      <p:bldP spid="181" grpId="5" animBg="1" advAuto="0"/>
      <p:bldP spid="181" grpId="37" animBg="1" advAuto="0"/>
      <p:bldP spid="181" grpId="47" animBg="1" advAuto="0"/>
      <p:bldP spid="182" grpId="4" animBg="1" advAuto="0"/>
      <p:bldP spid="182" grpId="35" animBg="1" advAuto="0"/>
      <p:bldP spid="183" grpId="40" animBg="1" advAuto="0"/>
      <p:bldP spid="184" grpId="41" animBg="1" advAuto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Shape 187"/>
          <p:cNvSpPr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Die zweite Normalform</a:t>
            </a:r>
          </a:p>
        </p:txBody>
      </p:sp>
      <p:sp>
        <p:nvSpPr>
          <p:cNvPr id="188" name="Shape 188"/>
          <p:cNvSpPr>
            <a:spLocks noGrp="1"/>
          </p:cNvSpPr>
          <p:nvPr>
            <p:ph type="subTitle" sz="quarter" idx="1"/>
          </p:nvPr>
        </p:nvSpPr>
        <p:spPr>
          <a:xfrm>
            <a:off x="2677815" y="5346700"/>
            <a:ext cx="7649171" cy="1130300"/>
          </a:xfrm>
          <a:prstGeom prst="rect">
            <a:avLst/>
          </a:prstGeom>
        </p:spPr>
        <p:txBody>
          <a:bodyPr/>
          <a:lstStyle/>
          <a:p>
            <a:r>
              <a:t>Definition</a:t>
            </a:r>
          </a:p>
          <a:p>
            <a:r>
              <a:t>Überführung in 2. Normalform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Shape 190"/>
          <p:cNvSpPr/>
          <p:nvPr/>
        </p:nvSpPr>
        <p:spPr>
          <a:xfrm>
            <a:off x="-13215" y="273050"/>
            <a:ext cx="13004801" cy="647701"/>
          </a:xfrm>
          <a:prstGeom prst="rect">
            <a:avLst/>
          </a:prstGeom>
          <a:solidFill>
            <a:srgbClr val="DCDEE0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Die 2. Normalform:</a:t>
            </a:r>
          </a:p>
        </p:txBody>
      </p:sp>
      <p:sp>
        <p:nvSpPr>
          <p:cNvPr id="191" name="Shape 191"/>
          <p:cNvSpPr/>
          <p:nvPr/>
        </p:nvSpPr>
        <p:spPr>
          <a:xfrm>
            <a:off x="523875" y="1357341"/>
            <a:ext cx="11781919" cy="2095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>
              <a:defRPr sz="2800"/>
            </a:pPr>
            <a:r>
              <a:t>Eine Tabelle ist in der 2. Normalform, wenn</a:t>
            </a:r>
          </a:p>
          <a:p>
            <a:pPr marL="345722" indent="-345722" algn="l">
              <a:spcBef>
                <a:spcPts val="1400"/>
              </a:spcBef>
              <a:buSzPct val="75000"/>
              <a:buChar char="•"/>
              <a:defRPr sz="2800"/>
            </a:pPr>
            <a:r>
              <a:t>die Bedingungen der 1. Normalform erfüllt,</a:t>
            </a:r>
          </a:p>
          <a:p>
            <a:pPr marL="345722" indent="-345722" algn="l">
              <a:spcBef>
                <a:spcPts val="700"/>
              </a:spcBef>
              <a:buSzPct val="75000"/>
              <a:buChar char="•"/>
              <a:defRPr sz="2800"/>
            </a:pPr>
            <a:r>
              <a:t>jedes </a:t>
            </a:r>
            <a:r>
              <a:rPr>
                <a:solidFill>
                  <a:schemeClr val="accent4"/>
                </a:solidFill>
              </a:rPr>
              <a:t>Nichtschlüssel – Attribut nur vom gesamten Primärschlüssel</a:t>
            </a:r>
            <a:r>
              <a:t>, nicht aber von einem Teil des Primärschlüssels abhängig ist.</a:t>
            </a:r>
          </a:p>
        </p:txBody>
      </p:sp>
      <p:grpSp>
        <p:nvGrpSpPr>
          <p:cNvPr id="196" name="Group 196"/>
          <p:cNvGrpSpPr/>
          <p:nvPr/>
        </p:nvGrpSpPr>
        <p:grpSpPr>
          <a:xfrm>
            <a:off x="596900" y="4533900"/>
            <a:ext cx="6868798" cy="2621280"/>
            <a:chOff x="25400" y="25400"/>
            <a:chExt cx="6868797" cy="2621279"/>
          </a:xfrm>
        </p:grpSpPr>
        <p:graphicFrame>
          <p:nvGraphicFramePr>
            <p:cNvPr id="192" name="Table 192"/>
            <p:cNvGraphicFramePr/>
            <p:nvPr/>
          </p:nvGraphicFramePr>
          <p:xfrm>
            <a:off x="25400" y="25400"/>
            <a:ext cx="6868797" cy="2621279"/>
          </p:xfrm>
          <a:graphic>
            <a:graphicData uri="http://schemas.openxmlformats.org/drawingml/2006/table">
              <a:tbl>
                <a:tblPr>
                  <a:tableStyleId>{4C3C2611-4C71-4FC5-86AE-919BDF0F9419}</a:tableStyleId>
                </a:tblPr>
                <a:tblGrid>
                  <a:gridCol w="441027"/>
                  <a:gridCol w="684247"/>
                  <a:gridCol w="760515"/>
                  <a:gridCol w="567544"/>
                  <a:gridCol w="1455489"/>
                  <a:gridCol w="987030"/>
                  <a:gridCol w="1072139"/>
                  <a:gridCol w="900807"/>
                </a:tblGrid>
                <a:tr h="280613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SNr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Name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Vorname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Ma-Nr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Mannschaftsname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TrainingsNr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Bezeichnung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seit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Holbein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Anne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Aktive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Technik 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18.04.2012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Klein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Lars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B1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Kondition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31.05.2016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Klein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Lars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B1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Technik 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12.09.2012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Klein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Lars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B1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Technik 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07.11.2013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Maier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Hannes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Aktive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Technik 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11.11.2015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Maier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Hannes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Aktive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Kondition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01.02.2016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4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Richter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Melanie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C1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Technik 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04.08.2014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5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Knopp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Eva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B1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Kondition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07.06.2013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</a:tbl>
            </a:graphicData>
          </a:graphic>
        </p:graphicFrame>
        <p:grpSp>
          <p:nvGrpSpPr>
            <p:cNvPr id="195" name="Group 195"/>
            <p:cNvGrpSpPr/>
            <p:nvPr/>
          </p:nvGrpSpPr>
          <p:grpSpPr>
            <a:xfrm>
              <a:off x="60827" y="260347"/>
              <a:ext cx="4778656" cy="1"/>
              <a:chOff x="0" y="0"/>
              <a:chExt cx="4778655" cy="0"/>
            </a:xfrm>
          </p:grpSpPr>
          <p:sp>
            <p:nvSpPr>
              <p:cNvPr id="193" name="Shape 193"/>
              <p:cNvSpPr/>
              <p:nvPr/>
            </p:nvSpPr>
            <p:spPr>
              <a:xfrm>
                <a:off x="0" y="0"/>
                <a:ext cx="305286" cy="0"/>
              </a:xfrm>
              <a:prstGeom prst="line">
                <a:avLst/>
              </a:prstGeom>
              <a:noFill/>
              <a:ln w="38100" cap="flat">
                <a:solidFill>
                  <a:schemeClr val="accent1"/>
                </a:solidFill>
                <a:prstDash val="solid"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>
                  <a:defRPr sz="2400"/>
                </a:pPr>
                <a:endParaRPr/>
              </a:p>
            </p:txBody>
          </p:sp>
          <p:sp>
            <p:nvSpPr>
              <p:cNvPr id="194" name="Shape 194"/>
              <p:cNvSpPr/>
              <p:nvPr/>
            </p:nvSpPr>
            <p:spPr>
              <a:xfrm>
                <a:off x="3924300" y="0"/>
                <a:ext cx="854356" cy="0"/>
              </a:xfrm>
              <a:prstGeom prst="line">
                <a:avLst/>
              </a:prstGeom>
              <a:noFill/>
              <a:ln w="38100" cap="flat">
                <a:solidFill>
                  <a:schemeClr val="accent1"/>
                </a:solidFill>
                <a:prstDash val="solid"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>
                  <a:defRPr sz="2400"/>
                </a:pPr>
                <a:endParaRPr/>
              </a:p>
            </p:txBody>
          </p:sp>
        </p:grpSp>
      </p:grpSp>
      <p:sp>
        <p:nvSpPr>
          <p:cNvPr id="206" name="Shape 206"/>
          <p:cNvSpPr/>
          <p:nvPr/>
        </p:nvSpPr>
        <p:spPr>
          <a:xfrm>
            <a:off x="979768" y="7188779"/>
            <a:ext cx="396876" cy="11736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31" extrusionOk="0">
                <a:moveTo>
                  <a:pt x="21600" y="2703"/>
                </a:moveTo>
                <a:cubicBezTo>
                  <a:pt x="14459" y="21600"/>
                  <a:pt x="7259" y="20699"/>
                  <a:pt x="0" y="0"/>
                </a:cubicBezTo>
              </a:path>
            </a:pathLst>
          </a:custGeom>
          <a:ln w="38100">
            <a:solidFill>
              <a:schemeClr val="accent4"/>
            </a:solidFill>
            <a:miter lim="400000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207" name="Shape 207"/>
          <p:cNvSpPr/>
          <p:nvPr/>
        </p:nvSpPr>
        <p:spPr>
          <a:xfrm>
            <a:off x="880450" y="7193739"/>
            <a:ext cx="1051273" cy="22721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15" extrusionOk="0">
                <a:moveTo>
                  <a:pt x="21600" y="0"/>
                </a:moveTo>
                <a:cubicBezTo>
                  <a:pt x="14277" y="20957"/>
                  <a:pt x="7077" y="21600"/>
                  <a:pt x="0" y="1930"/>
                </a:cubicBezTo>
              </a:path>
            </a:pathLst>
          </a:custGeom>
          <a:ln w="38100">
            <a:solidFill>
              <a:schemeClr val="accent4"/>
            </a:solidFill>
            <a:miter lim="400000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208" name="Shape 208"/>
          <p:cNvSpPr/>
          <p:nvPr/>
        </p:nvSpPr>
        <p:spPr>
          <a:xfrm>
            <a:off x="826822" y="7198403"/>
            <a:ext cx="1848199" cy="33154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20" extrusionOk="0">
                <a:moveTo>
                  <a:pt x="21600" y="0"/>
                </a:moveTo>
                <a:cubicBezTo>
                  <a:pt x="10661" y="20867"/>
                  <a:pt x="3461" y="21600"/>
                  <a:pt x="0" y="2199"/>
                </a:cubicBezTo>
              </a:path>
            </a:pathLst>
          </a:custGeom>
          <a:ln w="38100">
            <a:solidFill>
              <a:schemeClr val="accent4"/>
            </a:solidFill>
            <a:miter lim="400000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209" name="Shape 209"/>
          <p:cNvSpPr/>
          <p:nvPr/>
        </p:nvSpPr>
        <p:spPr>
          <a:xfrm>
            <a:off x="774534" y="7202173"/>
            <a:ext cx="2661594" cy="46176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25" extrusionOk="0">
                <a:moveTo>
                  <a:pt x="21600" y="0"/>
                </a:moveTo>
                <a:cubicBezTo>
                  <a:pt x="10488" y="20777"/>
                  <a:pt x="3288" y="21600"/>
                  <a:pt x="0" y="2470"/>
                </a:cubicBezTo>
              </a:path>
            </a:pathLst>
          </a:custGeom>
          <a:ln w="38100">
            <a:solidFill>
              <a:schemeClr val="accent4"/>
            </a:solidFill>
            <a:miter lim="400000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210" name="Shape 210"/>
          <p:cNvSpPr/>
          <p:nvPr/>
        </p:nvSpPr>
        <p:spPr>
          <a:xfrm>
            <a:off x="4969850" y="7176575"/>
            <a:ext cx="987773" cy="22176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6" extrusionOk="0">
                <a:moveTo>
                  <a:pt x="21600" y="1254"/>
                </a:moveTo>
                <a:cubicBezTo>
                  <a:pt x="14019" y="21600"/>
                  <a:pt x="6819" y="21182"/>
                  <a:pt x="0" y="0"/>
                </a:cubicBezTo>
              </a:path>
            </a:pathLst>
          </a:custGeom>
          <a:ln w="38100">
            <a:solidFill>
              <a:schemeClr val="accent6">
                <a:satOff val="24555"/>
                <a:lumOff val="22232"/>
              </a:schemeClr>
            </a:solidFill>
            <a:miter lim="400000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211" name="Shape 211"/>
          <p:cNvSpPr/>
          <p:nvPr/>
        </p:nvSpPr>
        <p:spPr>
          <a:xfrm>
            <a:off x="5005073" y="4271512"/>
            <a:ext cx="1962944" cy="20926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5" extrusionOk="0">
                <a:moveTo>
                  <a:pt x="21600" y="15056"/>
                </a:moveTo>
                <a:cubicBezTo>
                  <a:pt x="13910" y="-5395"/>
                  <a:pt x="6710" y="-5012"/>
                  <a:pt x="0" y="16205"/>
                </a:cubicBezTo>
              </a:path>
            </a:pathLst>
          </a:custGeom>
          <a:ln w="38100">
            <a:solidFill>
              <a:schemeClr val="accent2"/>
            </a:solidFill>
            <a:miter lim="400000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212" name="Shape 212"/>
          <p:cNvSpPr/>
          <p:nvPr/>
        </p:nvSpPr>
        <p:spPr>
          <a:xfrm>
            <a:off x="835107" y="3852740"/>
            <a:ext cx="6104683" cy="59495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0" extrusionOk="0">
                <a:moveTo>
                  <a:pt x="21600" y="16200"/>
                </a:moveTo>
                <a:cubicBezTo>
                  <a:pt x="16316" y="-5377"/>
                  <a:pt x="9116" y="-5400"/>
                  <a:pt x="0" y="16131"/>
                </a:cubicBezTo>
              </a:path>
            </a:pathLst>
          </a:custGeom>
          <a:ln w="38100">
            <a:solidFill>
              <a:schemeClr val="accent2"/>
            </a:solidFill>
            <a:miter lim="400000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204" name="Shape 204"/>
          <p:cNvSpPr/>
          <p:nvPr/>
        </p:nvSpPr>
        <p:spPr>
          <a:xfrm>
            <a:off x="609600" y="4559300"/>
            <a:ext cx="3882827" cy="2565400"/>
          </a:xfrm>
          <a:prstGeom prst="rect">
            <a:avLst/>
          </a:prstGeom>
          <a:ln w="25400">
            <a:solidFill>
              <a:schemeClr val="accent4"/>
            </a:solidFill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05" name="Shape 205"/>
          <p:cNvSpPr/>
          <p:nvPr/>
        </p:nvSpPr>
        <p:spPr>
          <a:xfrm>
            <a:off x="4528952" y="4559300"/>
            <a:ext cx="2024025" cy="2565400"/>
          </a:xfrm>
          <a:prstGeom prst="rect">
            <a:avLst/>
          </a:prstGeom>
          <a:ln w="25400">
            <a:solidFill>
              <a:schemeClr val="accent6">
                <a:satOff val="24555"/>
                <a:lumOff val="22232"/>
              </a:schemeClr>
            </a:solidFill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</p:spTree>
  </p:cSld>
  <p:clrMapOvr>
    <a:masterClrMapping/>
  </p:clrMapOvr>
  <p:transition spd="slow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4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5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6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7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8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4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9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8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1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2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6" grpId="1" animBg="1" advAuto="0"/>
      <p:bldP spid="206" grpId="2" animBg="1" advAuto="0"/>
      <p:bldP spid="207" grpId="3" animBg="1" advAuto="0"/>
      <p:bldP spid="208" grpId="4" animBg="1" advAuto="0"/>
      <p:bldP spid="209" grpId="5" animBg="1" advAuto="0"/>
      <p:bldP spid="210" grpId="6" animBg="1" advAuto="0"/>
      <p:bldP spid="211" grpId="8" animBg="1" advAuto="0"/>
      <p:bldP spid="212" grpId="7" animBg="1" advAuto="0"/>
      <p:bldP spid="204" grpId="9" animBg="1" advAuto="0"/>
      <p:bldP spid="205" grpId="10" animBg="1" advAuto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Shape 214"/>
          <p:cNvSpPr/>
          <p:nvPr/>
        </p:nvSpPr>
        <p:spPr>
          <a:xfrm>
            <a:off x="-13215" y="273050"/>
            <a:ext cx="13004801" cy="647701"/>
          </a:xfrm>
          <a:prstGeom prst="rect">
            <a:avLst/>
          </a:prstGeom>
          <a:solidFill>
            <a:srgbClr val="DCDEE0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Die 2. Normalform:</a:t>
            </a:r>
          </a:p>
        </p:txBody>
      </p:sp>
      <p:sp>
        <p:nvSpPr>
          <p:cNvPr id="215" name="Shape 215"/>
          <p:cNvSpPr/>
          <p:nvPr/>
        </p:nvSpPr>
        <p:spPr>
          <a:xfrm>
            <a:off x="523875" y="1357341"/>
            <a:ext cx="11781919" cy="2095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>
              <a:defRPr sz="2800"/>
            </a:pPr>
            <a:r>
              <a:t>Eine Tabelle ist in der 2. Normalform, wenn</a:t>
            </a:r>
          </a:p>
          <a:p>
            <a:pPr marL="345722" indent="-345722" algn="l">
              <a:spcBef>
                <a:spcPts val="1400"/>
              </a:spcBef>
              <a:buSzPct val="75000"/>
              <a:buChar char="•"/>
              <a:defRPr sz="2800"/>
            </a:pPr>
            <a:r>
              <a:t>die Bedingungen der 1. Normalform erfüllt,</a:t>
            </a:r>
          </a:p>
          <a:p>
            <a:pPr marL="345722" indent="-345722" algn="l">
              <a:spcBef>
                <a:spcPts val="700"/>
              </a:spcBef>
              <a:buSzPct val="75000"/>
              <a:buChar char="•"/>
              <a:defRPr sz="2800"/>
            </a:pPr>
            <a:r>
              <a:t>jedes </a:t>
            </a:r>
            <a:r>
              <a:rPr>
                <a:solidFill>
                  <a:schemeClr val="accent4"/>
                </a:solidFill>
              </a:rPr>
              <a:t>Nichtschlüssel – Attribut nur vom gesamten Primärschlüssel</a:t>
            </a:r>
            <a:r>
              <a:t>, nicht aber von einem Teil des Primärschlüssels abhängig ist.</a:t>
            </a:r>
          </a:p>
        </p:txBody>
      </p:sp>
      <p:grpSp>
        <p:nvGrpSpPr>
          <p:cNvPr id="219" name="Group 219"/>
          <p:cNvGrpSpPr/>
          <p:nvPr/>
        </p:nvGrpSpPr>
        <p:grpSpPr>
          <a:xfrm>
            <a:off x="597513" y="4533900"/>
            <a:ext cx="3548785" cy="2621280"/>
            <a:chOff x="25400" y="25400"/>
            <a:chExt cx="3548784" cy="2621279"/>
          </a:xfrm>
        </p:grpSpPr>
        <p:graphicFrame>
          <p:nvGraphicFramePr>
            <p:cNvPr id="216" name="Table 216"/>
            <p:cNvGraphicFramePr/>
            <p:nvPr/>
          </p:nvGraphicFramePr>
          <p:xfrm>
            <a:off x="25400" y="25400"/>
            <a:ext cx="3548784" cy="2621279"/>
          </p:xfrm>
          <a:graphic>
            <a:graphicData uri="http://schemas.openxmlformats.org/drawingml/2006/table">
              <a:tbl>
                <a:tblPr>
                  <a:tableStyleId>{4C3C2611-4C71-4FC5-86AE-919BDF0F9419}</a:tableStyleId>
                </a:tblPr>
                <a:tblGrid>
                  <a:gridCol w="455859"/>
                  <a:gridCol w="1024218"/>
                  <a:gridCol w="1167008"/>
                  <a:gridCol w="901700"/>
                </a:tblGrid>
                <a:tr h="280613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SNr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TrainingsNr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Bezeichnung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seit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Technik 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18.04.2012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Kondition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31.05.2016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Technik 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12.09.2012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Technik 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07.11.2013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Technik 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11.11.2015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Kondition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01.02.2016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4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Technik 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04.08.2014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5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Kondition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07.06.2013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</a:tbl>
            </a:graphicData>
          </a:graphic>
        </p:graphicFrame>
        <p:sp>
          <p:nvSpPr>
            <p:cNvPr id="217" name="Shape 217"/>
            <p:cNvSpPr/>
            <p:nvPr/>
          </p:nvSpPr>
          <p:spPr>
            <a:xfrm>
              <a:off x="47513" y="260347"/>
              <a:ext cx="305286" cy="1"/>
            </a:xfrm>
            <a:prstGeom prst="line">
              <a:avLst/>
            </a:prstGeom>
            <a:noFill/>
            <a:ln w="38100" cap="flat">
              <a:solidFill>
                <a:schemeClr val="accent1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2400"/>
              </a:pPr>
              <a:endParaRPr/>
            </a:p>
          </p:txBody>
        </p:sp>
        <p:sp>
          <p:nvSpPr>
            <p:cNvPr id="218" name="Shape 218"/>
            <p:cNvSpPr/>
            <p:nvPr/>
          </p:nvSpPr>
          <p:spPr>
            <a:xfrm>
              <a:off x="542813" y="260347"/>
              <a:ext cx="854357" cy="1"/>
            </a:xfrm>
            <a:prstGeom prst="line">
              <a:avLst/>
            </a:prstGeom>
            <a:noFill/>
            <a:ln w="38100" cap="flat">
              <a:solidFill>
                <a:schemeClr val="accent1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2400"/>
              </a:pPr>
              <a:endParaRPr/>
            </a:p>
          </p:txBody>
        </p:sp>
      </p:grpSp>
      <p:grpSp>
        <p:nvGrpSpPr>
          <p:cNvPr id="222" name="Group 222"/>
          <p:cNvGrpSpPr/>
          <p:nvPr/>
        </p:nvGrpSpPr>
        <p:grpSpPr>
          <a:xfrm>
            <a:off x="6506498" y="4260850"/>
            <a:ext cx="3996803" cy="2052320"/>
            <a:chOff x="25400" y="12700"/>
            <a:chExt cx="3996801" cy="2052320"/>
          </a:xfrm>
        </p:grpSpPr>
        <p:graphicFrame>
          <p:nvGraphicFramePr>
            <p:cNvPr id="220" name="Table 220"/>
            <p:cNvGraphicFramePr/>
            <p:nvPr/>
          </p:nvGraphicFramePr>
          <p:xfrm>
            <a:off x="25400" y="12700"/>
            <a:ext cx="3996801" cy="2052320"/>
          </p:xfrm>
          <a:graphic>
            <a:graphicData uri="http://schemas.openxmlformats.org/drawingml/2006/table">
              <a:tbl>
                <a:tblPr>
                  <a:tableStyleId>{4C3C2611-4C71-4FC5-86AE-919BDF0F9419}</a:tableStyleId>
                </a:tblPr>
                <a:tblGrid>
                  <a:gridCol w="394800"/>
                  <a:gridCol w="709974"/>
                  <a:gridCol w="820696"/>
                  <a:gridCol w="610833"/>
                  <a:gridCol w="1460500"/>
                </a:tblGrid>
                <a:tr h="292100">
                  <a:tc gridSpan="5">
                    <a:txBody>
                      <a:bodyPr/>
                      <a:lstStyle/>
                      <a:p>
                        <a:pPr defTabSz="914400">
                          <a:defRPr sz="1800"/>
                        </a:pPr>
                        <a:r>
                          <a:rPr sz="13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Spieler</a:t>
                        </a:r>
                      </a:p>
                    </a:txBody>
                    <a:tcPr marL="50800" marR="50800" marT="50800" marB="50800" horzOverflow="overflow">
                      <a:lnL w="0">
                        <a:miter lim="400000"/>
                      </a:lnL>
                      <a:lnR w="0">
                        <a:miter lim="400000"/>
                      </a:lnR>
                      <a:lnT w="0"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 hMerge="1">
                    <a:txBody>
                      <a:bodyPr/>
                      <a:lstStyle/>
                      <a:p>
                        <a:endParaRPr lang="de-DE"/>
                      </a:p>
                    </a:txBody>
                    <a:tcPr/>
                  </a:tc>
                  <a:tc hMerge="1">
                    <a:txBody>
                      <a:bodyPr/>
                      <a:lstStyle/>
                      <a:p>
                        <a:endParaRPr lang="de-DE"/>
                      </a:p>
                    </a:txBody>
                    <a:tcPr/>
                  </a:tc>
                  <a:tc hMerge="1">
                    <a:txBody>
                      <a:bodyPr/>
                      <a:lstStyle/>
                      <a:p>
                        <a:endParaRPr lang="de-DE"/>
                      </a:p>
                    </a:txBody>
                    <a:tcPr/>
                  </a:tc>
                  <a:tc hMerge="1">
                    <a:txBody>
                      <a:bodyPr/>
                      <a:lstStyle/>
                      <a:p>
                        <a:endParaRPr lang="de-DE"/>
                      </a:p>
                    </a:txBody>
                    <a:tcPr/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SNr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Name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Vorname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Ma-Nr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Mannschaftsname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Holbein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Anne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Aktive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Michel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Lars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B1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Maier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Hannes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Aktive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4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Richter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Melanie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C1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5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Knopp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Eva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B1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</a:tbl>
            </a:graphicData>
          </a:graphic>
        </p:graphicFrame>
        <p:sp>
          <p:nvSpPr>
            <p:cNvPr id="221" name="Shape 221"/>
            <p:cNvSpPr/>
            <p:nvPr/>
          </p:nvSpPr>
          <p:spPr>
            <a:xfrm>
              <a:off x="56728" y="546097"/>
              <a:ext cx="305286" cy="1"/>
            </a:xfrm>
            <a:prstGeom prst="line">
              <a:avLst/>
            </a:prstGeom>
            <a:noFill/>
            <a:ln w="38100" cap="flat">
              <a:solidFill>
                <a:schemeClr val="accent1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2400"/>
              </a:pPr>
              <a:endParaRPr/>
            </a:p>
          </p:txBody>
        </p:sp>
      </p:grpSp>
      <p:sp>
        <p:nvSpPr>
          <p:cNvPr id="223" name="Shape 223"/>
          <p:cNvSpPr/>
          <p:nvPr/>
        </p:nvSpPr>
        <p:spPr>
          <a:xfrm>
            <a:off x="6515100" y="4572000"/>
            <a:ext cx="3983298" cy="1704975"/>
          </a:xfrm>
          <a:prstGeom prst="rect">
            <a:avLst/>
          </a:prstGeom>
          <a:ln w="25400">
            <a:solidFill>
              <a:schemeClr val="accent4"/>
            </a:solidFill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28" name="Shape 228"/>
          <p:cNvSpPr/>
          <p:nvPr/>
        </p:nvSpPr>
        <p:spPr>
          <a:xfrm>
            <a:off x="1502750" y="7176575"/>
            <a:ext cx="987773" cy="22176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6" extrusionOk="0">
                <a:moveTo>
                  <a:pt x="21600" y="1254"/>
                </a:moveTo>
                <a:cubicBezTo>
                  <a:pt x="14019" y="21600"/>
                  <a:pt x="6819" y="21182"/>
                  <a:pt x="0" y="0"/>
                </a:cubicBezTo>
              </a:path>
            </a:pathLst>
          </a:custGeom>
          <a:ln w="38100">
            <a:solidFill>
              <a:schemeClr val="accent6">
                <a:satOff val="24555"/>
                <a:lumOff val="22232"/>
              </a:schemeClr>
            </a:solidFill>
            <a:miter lim="400000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225" name="Shape 225"/>
          <p:cNvSpPr/>
          <p:nvPr/>
        </p:nvSpPr>
        <p:spPr>
          <a:xfrm>
            <a:off x="1061852" y="4559300"/>
            <a:ext cx="2162783" cy="2565400"/>
          </a:xfrm>
          <a:prstGeom prst="rect">
            <a:avLst/>
          </a:prstGeom>
          <a:ln w="25400">
            <a:solidFill>
              <a:schemeClr val="accent6">
                <a:satOff val="24555"/>
                <a:lumOff val="22232"/>
              </a:schemeClr>
            </a:solidFill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29" name="Shape 229"/>
          <p:cNvSpPr/>
          <p:nvPr/>
        </p:nvSpPr>
        <p:spPr>
          <a:xfrm>
            <a:off x="1614173" y="4272510"/>
            <a:ext cx="1962944" cy="20926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5" extrusionOk="0">
                <a:moveTo>
                  <a:pt x="21600" y="15056"/>
                </a:moveTo>
                <a:cubicBezTo>
                  <a:pt x="13910" y="-5395"/>
                  <a:pt x="6710" y="-5012"/>
                  <a:pt x="0" y="16205"/>
                </a:cubicBezTo>
              </a:path>
            </a:pathLst>
          </a:custGeom>
          <a:ln w="38100">
            <a:solidFill>
              <a:schemeClr val="accent2"/>
            </a:solidFill>
            <a:miter lim="400000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230" name="Shape 230"/>
          <p:cNvSpPr/>
          <p:nvPr/>
        </p:nvSpPr>
        <p:spPr>
          <a:xfrm>
            <a:off x="835107" y="3866267"/>
            <a:ext cx="2763144" cy="60539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02" extrusionOk="0">
                <a:moveTo>
                  <a:pt x="21600" y="16202"/>
                </a:moveTo>
                <a:cubicBezTo>
                  <a:pt x="16375" y="-5162"/>
                  <a:pt x="9175" y="-5398"/>
                  <a:pt x="0" y="15493"/>
                </a:cubicBezTo>
              </a:path>
            </a:pathLst>
          </a:custGeom>
          <a:ln w="38100">
            <a:solidFill>
              <a:schemeClr val="accent2"/>
            </a:solidFill>
            <a:miter lim="400000"/>
            <a:tailEnd type="triangle"/>
          </a:ln>
        </p:spPr>
        <p:txBody>
          <a:bodyPr/>
          <a:lstStyle/>
          <a:p>
            <a:endParaRPr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Shape 232"/>
          <p:cNvSpPr/>
          <p:nvPr/>
        </p:nvSpPr>
        <p:spPr>
          <a:xfrm>
            <a:off x="-13215" y="273050"/>
            <a:ext cx="13004801" cy="647701"/>
          </a:xfrm>
          <a:prstGeom prst="rect">
            <a:avLst/>
          </a:prstGeom>
          <a:solidFill>
            <a:srgbClr val="DCDEE0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Die 2. Normalform:</a:t>
            </a:r>
          </a:p>
        </p:txBody>
      </p:sp>
      <p:sp>
        <p:nvSpPr>
          <p:cNvPr id="233" name="Shape 233"/>
          <p:cNvSpPr/>
          <p:nvPr/>
        </p:nvSpPr>
        <p:spPr>
          <a:xfrm>
            <a:off x="523875" y="1357341"/>
            <a:ext cx="11781919" cy="2095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>
              <a:defRPr sz="2800"/>
            </a:pPr>
            <a:r>
              <a:t>Eine Tabelle ist in der 2. Normalform, wenn</a:t>
            </a:r>
          </a:p>
          <a:p>
            <a:pPr marL="345722" indent="-345722" algn="l">
              <a:spcBef>
                <a:spcPts val="1400"/>
              </a:spcBef>
              <a:buSzPct val="75000"/>
              <a:buChar char="•"/>
              <a:defRPr sz="2800"/>
            </a:pPr>
            <a:r>
              <a:t>die Bedingungen der 1. Normalform erfüllt,</a:t>
            </a:r>
          </a:p>
          <a:p>
            <a:pPr marL="345722" indent="-345722" algn="l">
              <a:spcBef>
                <a:spcPts val="700"/>
              </a:spcBef>
              <a:buSzPct val="75000"/>
              <a:buChar char="•"/>
              <a:defRPr sz="2800"/>
            </a:pPr>
            <a:r>
              <a:t>jedes </a:t>
            </a:r>
            <a:r>
              <a:rPr>
                <a:solidFill>
                  <a:schemeClr val="accent4"/>
                </a:solidFill>
              </a:rPr>
              <a:t>Nichtschlüssel – Attribut nur vom gesamten Primärschlüssel</a:t>
            </a:r>
            <a:r>
              <a:t>, nicht aber von einem Teil des Primärschlüssels abhängig ist.</a:t>
            </a:r>
          </a:p>
        </p:txBody>
      </p:sp>
      <p:graphicFrame>
        <p:nvGraphicFramePr>
          <p:cNvPr id="234" name="Table 234"/>
          <p:cNvGraphicFramePr/>
          <p:nvPr/>
        </p:nvGraphicFramePr>
        <p:xfrm>
          <a:off x="4305300" y="4305300"/>
          <a:ext cx="2374147" cy="2928620"/>
        </p:xfrm>
        <a:graphic>
          <a:graphicData uri="http://schemas.openxmlformats.org/drawingml/2006/table">
            <a:tbl>
              <a:tblPr>
                <a:tableStyleId>{4C3C2611-4C71-4FC5-86AE-919BDF0F9419}</a:tableStyleId>
              </a:tblPr>
              <a:tblGrid>
                <a:gridCol w="425814"/>
                <a:gridCol w="1046633"/>
                <a:gridCol w="901700"/>
              </a:tblGrid>
              <a:tr h="285750">
                <a:tc gridSpan="3">
                  <a:txBody>
                    <a:bodyPr/>
                    <a:lstStyle/>
                    <a:p>
                      <a:pPr defTabSz="914400"/>
                      <a:r>
                        <a:rPr sz="13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Trainingsteilnahme</a:t>
                      </a:r>
                    </a:p>
                  </a:txBody>
                  <a:tcPr marL="50800" marR="50800" marT="50800" marB="50800" anchor="ctr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SNr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TrainingsNr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seit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18.04.2012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31.05.2016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12.09.2012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07.11.2013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11.11.2015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01.02.2016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4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04.08.2014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5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07.06.2013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</a:tbl>
          </a:graphicData>
        </a:graphic>
      </p:graphicFrame>
      <p:sp>
        <p:nvSpPr>
          <p:cNvPr id="235" name="Shape 235"/>
          <p:cNvSpPr/>
          <p:nvPr/>
        </p:nvSpPr>
        <p:spPr>
          <a:xfrm>
            <a:off x="4340727" y="4832347"/>
            <a:ext cx="305286" cy="1"/>
          </a:xfrm>
          <a:prstGeom prst="line">
            <a:avLst/>
          </a:prstGeom>
          <a:ln w="38100">
            <a:solidFill>
              <a:schemeClr val="accent1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 sz="2400"/>
            </a:pPr>
            <a:endParaRPr/>
          </a:p>
        </p:txBody>
      </p:sp>
      <p:sp>
        <p:nvSpPr>
          <p:cNvPr id="236" name="Shape 236"/>
          <p:cNvSpPr/>
          <p:nvPr/>
        </p:nvSpPr>
        <p:spPr>
          <a:xfrm>
            <a:off x="4797927" y="4832347"/>
            <a:ext cx="854356" cy="1"/>
          </a:xfrm>
          <a:prstGeom prst="line">
            <a:avLst/>
          </a:prstGeom>
          <a:ln w="38100">
            <a:solidFill>
              <a:schemeClr val="accent1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 sz="2400"/>
            </a:pPr>
            <a:endParaRPr/>
          </a:p>
        </p:txBody>
      </p:sp>
      <p:grpSp>
        <p:nvGrpSpPr>
          <p:cNvPr id="239" name="Group 239"/>
          <p:cNvGrpSpPr/>
          <p:nvPr/>
        </p:nvGrpSpPr>
        <p:grpSpPr>
          <a:xfrm>
            <a:off x="8017798" y="4286250"/>
            <a:ext cx="3996803" cy="2052320"/>
            <a:chOff x="25400" y="12700"/>
            <a:chExt cx="3996801" cy="2052320"/>
          </a:xfrm>
        </p:grpSpPr>
        <p:graphicFrame>
          <p:nvGraphicFramePr>
            <p:cNvPr id="237" name="Table 237"/>
            <p:cNvGraphicFramePr/>
            <p:nvPr/>
          </p:nvGraphicFramePr>
          <p:xfrm>
            <a:off x="25400" y="12700"/>
            <a:ext cx="3996801" cy="2052320"/>
          </p:xfrm>
          <a:graphic>
            <a:graphicData uri="http://schemas.openxmlformats.org/drawingml/2006/table">
              <a:tbl>
                <a:tblPr>
                  <a:tableStyleId>{4C3C2611-4C71-4FC5-86AE-919BDF0F9419}</a:tableStyleId>
                </a:tblPr>
                <a:tblGrid>
                  <a:gridCol w="394800"/>
                  <a:gridCol w="709974"/>
                  <a:gridCol w="820696"/>
                  <a:gridCol w="610833"/>
                  <a:gridCol w="1460500"/>
                </a:tblGrid>
                <a:tr h="292100">
                  <a:tc gridSpan="5">
                    <a:txBody>
                      <a:bodyPr/>
                      <a:lstStyle/>
                      <a:p>
                        <a:pPr defTabSz="914400">
                          <a:defRPr sz="1800"/>
                        </a:pPr>
                        <a:r>
                          <a:rPr sz="13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Spieler</a:t>
                        </a:r>
                      </a:p>
                    </a:txBody>
                    <a:tcPr marL="50800" marR="50800" marT="50800" marB="50800" horzOverflow="overflow">
                      <a:lnL w="0">
                        <a:miter lim="400000"/>
                      </a:lnL>
                      <a:lnR w="0">
                        <a:miter lim="400000"/>
                      </a:lnR>
                      <a:lnT w="0"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 hMerge="1">
                    <a:txBody>
                      <a:bodyPr/>
                      <a:lstStyle/>
                      <a:p>
                        <a:endParaRPr lang="de-DE"/>
                      </a:p>
                    </a:txBody>
                    <a:tcPr/>
                  </a:tc>
                  <a:tc hMerge="1">
                    <a:txBody>
                      <a:bodyPr/>
                      <a:lstStyle/>
                      <a:p>
                        <a:endParaRPr lang="de-DE"/>
                      </a:p>
                    </a:txBody>
                    <a:tcPr/>
                  </a:tc>
                  <a:tc hMerge="1">
                    <a:txBody>
                      <a:bodyPr/>
                      <a:lstStyle/>
                      <a:p>
                        <a:endParaRPr lang="de-DE"/>
                      </a:p>
                    </a:txBody>
                    <a:tcPr/>
                  </a:tc>
                  <a:tc hMerge="1">
                    <a:txBody>
                      <a:bodyPr/>
                      <a:lstStyle/>
                      <a:p>
                        <a:endParaRPr lang="de-DE"/>
                      </a:p>
                    </a:txBody>
                    <a:tcPr/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SNr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Name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Vorname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Ma-Nr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Mannschaftsname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Holbein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Anne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Aktive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Michel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Lars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B1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Maier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Hannes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Aktive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4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Richter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Melanie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C1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5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Knopp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Eva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B1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</a:tbl>
            </a:graphicData>
          </a:graphic>
        </p:graphicFrame>
        <p:sp>
          <p:nvSpPr>
            <p:cNvPr id="238" name="Shape 238"/>
            <p:cNvSpPr/>
            <p:nvPr/>
          </p:nvSpPr>
          <p:spPr>
            <a:xfrm>
              <a:off x="56728" y="546097"/>
              <a:ext cx="305286" cy="1"/>
            </a:xfrm>
            <a:prstGeom prst="line">
              <a:avLst/>
            </a:prstGeom>
            <a:noFill/>
            <a:ln w="38100" cap="flat">
              <a:solidFill>
                <a:schemeClr val="accent1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2400"/>
              </a:pPr>
              <a:endParaRPr/>
            </a:p>
          </p:txBody>
        </p:sp>
      </p:grpSp>
      <p:graphicFrame>
        <p:nvGraphicFramePr>
          <p:cNvPr id="240" name="Table 240"/>
          <p:cNvGraphicFramePr/>
          <p:nvPr/>
        </p:nvGraphicFramePr>
        <p:xfrm>
          <a:off x="960348" y="4267200"/>
          <a:ext cx="2032000" cy="1479550"/>
        </p:xfrm>
        <a:graphic>
          <a:graphicData uri="http://schemas.openxmlformats.org/drawingml/2006/table">
            <a:tbl>
              <a:tblPr>
                <a:tableStyleId>{4C3C2611-4C71-4FC5-86AE-919BDF0F9419}</a:tableStyleId>
              </a:tblPr>
              <a:tblGrid>
                <a:gridCol w="965200"/>
                <a:gridCol w="1066800"/>
              </a:tblGrid>
              <a:tr h="311150">
                <a:tc gridSpan="2">
                  <a:txBody>
                    <a:bodyPr/>
                    <a:lstStyle/>
                    <a:p>
                      <a:pPr defTabSz="914400"/>
                      <a:r>
                        <a:rPr sz="13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Trainingsgruppen</a:t>
                      </a:r>
                    </a:p>
                  </a:txBody>
                  <a:tcPr marL="50800" marR="50800" marT="50800" marB="50800" anchor="ctr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TrainingsNr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Bezeichnung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Technik 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Technik 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Kondition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</a:tbl>
          </a:graphicData>
        </a:graphic>
      </p:graphicFrame>
      <p:sp>
        <p:nvSpPr>
          <p:cNvPr id="241" name="Shape 241"/>
          <p:cNvSpPr/>
          <p:nvPr/>
        </p:nvSpPr>
        <p:spPr>
          <a:xfrm>
            <a:off x="4494683" y="4168378"/>
            <a:ext cx="3663521" cy="4191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600" y="21600"/>
                </a:moveTo>
                <a:lnTo>
                  <a:pt x="21600" y="0"/>
                </a:lnTo>
                <a:lnTo>
                  <a:pt x="0" y="0"/>
                </a:lnTo>
                <a:lnTo>
                  <a:pt x="6" y="21115"/>
                </a:lnTo>
              </a:path>
            </a:pathLst>
          </a:custGeom>
          <a:ln w="25400">
            <a:solidFill>
              <a:schemeClr val="accent1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 sz="2400"/>
            </a:pPr>
            <a:endParaRPr/>
          </a:p>
        </p:txBody>
      </p:sp>
      <p:sp>
        <p:nvSpPr>
          <p:cNvPr id="242" name="Shape 242"/>
          <p:cNvSpPr/>
          <p:nvPr/>
        </p:nvSpPr>
        <p:spPr>
          <a:xfrm>
            <a:off x="4269320" y="4231878"/>
            <a:ext cx="224360" cy="279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200" b="1">
                <a:solidFill>
                  <a:schemeClr val="accent1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N</a:t>
            </a:r>
          </a:p>
        </p:txBody>
      </p:sp>
      <p:sp>
        <p:nvSpPr>
          <p:cNvPr id="243" name="Shape 243"/>
          <p:cNvSpPr/>
          <p:nvPr/>
        </p:nvSpPr>
        <p:spPr>
          <a:xfrm>
            <a:off x="8180871" y="4244578"/>
            <a:ext cx="199058" cy="279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200" b="1">
                <a:solidFill>
                  <a:schemeClr val="accent1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</a:t>
            </a:r>
          </a:p>
        </p:txBody>
      </p:sp>
      <p:sp>
        <p:nvSpPr>
          <p:cNvPr id="244" name="Shape 244"/>
          <p:cNvSpPr/>
          <p:nvPr/>
        </p:nvSpPr>
        <p:spPr>
          <a:xfrm>
            <a:off x="5049425" y="7197328"/>
            <a:ext cx="224360" cy="279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200" b="1">
                <a:solidFill>
                  <a:schemeClr val="accent1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N</a:t>
            </a:r>
          </a:p>
        </p:txBody>
      </p:sp>
      <p:sp>
        <p:nvSpPr>
          <p:cNvPr id="245" name="Shape 245"/>
          <p:cNvSpPr/>
          <p:nvPr/>
        </p:nvSpPr>
        <p:spPr>
          <a:xfrm>
            <a:off x="1133050" y="5730007"/>
            <a:ext cx="199059" cy="279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200" b="1">
                <a:solidFill>
                  <a:schemeClr val="accent1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</a:t>
            </a:r>
          </a:p>
        </p:txBody>
      </p:sp>
      <p:sp>
        <p:nvSpPr>
          <p:cNvPr id="246" name="Shape 246"/>
          <p:cNvSpPr/>
          <p:nvPr/>
        </p:nvSpPr>
        <p:spPr>
          <a:xfrm>
            <a:off x="1353196" y="5736135"/>
            <a:ext cx="3700856" cy="17175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600" y="18855"/>
                </a:moveTo>
                <a:lnTo>
                  <a:pt x="21597" y="21600"/>
                </a:lnTo>
                <a:lnTo>
                  <a:pt x="3" y="21559"/>
                </a:lnTo>
                <a:lnTo>
                  <a:pt x="0" y="0"/>
                </a:lnTo>
              </a:path>
            </a:pathLst>
          </a:custGeom>
          <a:ln w="25400">
            <a:solidFill>
              <a:schemeClr val="accent1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 sz="2400"/>
            </a:pPr>
            <a:endParaRPr/>
          </a:p>
        </p:txBody>
      </p:sp>
      <p:sp>
        <p:nvSpPr>
          <p:cNvPr id="247" name="Shape 247"/>
          <p:cNvSpPr/>
          <p:nvPr/>
        </p:nvSpPr>
        <p:spPr>
          <a:xfrm>
            <a:off x="3460290" y="8078758"/>
            <a:ext cx="5732273" cy="711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l">
              <a:defRPr sz="2000">
                <a:solidFill>
                  <a:schemeClr val="accent4"/>
                </a:solidFill>
              </a:defRPr>
            </a:pPr>
            <a:r>
              <a:t>jedes Nichtschlüssel – Attribut nur vom gesamten</a:t>
            </a:r>
            <a:br/>
            <a:r>
              <a:t>Primärschlüssel abhängig</a:t>
            </a:r>
          </a:p>
        </p:txBody>
      </p:sp>
      <p:sp>
        <p:nvSpPr>
          <p:cNvPr id="248" name="Shape 248"/>
          <p:cNvSpPr/>
          <p:nvPr/>
        </p:nvSpPr>
        <p:spPr>
          <a:xfrm>
            <a:off x="8026400" y="4597400"/>
            <a:ext cx="3983298" cy="1704975"/>
          </a:xfrm>
          <a:prstGeom prst="rect">
            <a:avLst/>
          </a:prstGeom>
          <a:ln w="25400">
            <a:solidFill>
              <a:schemeClr val="accent4"/>
            </a:solidFill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49" name="Shape 249"/>
          <p:cNvSpPr/>
          <p:nvPr/>
        </p:nvSpPr>
        <p:spPr>
          <a:xfrm>
            <a:off x="972952" y="4597400"/>
            <a:ext cx="2006794" cy="1133823"/>
          </a:xfrm>
          <a:prstGeom prst="rect">
            <a:avLst/>
          </a:prstGeom>
          <a:ln w="25400">
            <a:solidFill>
              <a:schemeClr val="accent6">
                <a:satOff val="24555"/>
                <a:lumOff val="22232"/>
              </a:schemeClr>
            </a:solidFill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50" name="Shape 250"/>
          <p:cNvSpPr/>
          <p:nvPr/>
        </p:nvSpPr>
        <p:spPr>
          <a:xfrm>
            <a:off x="6531864" y="8343894"/>
            <a:ext cx="2482597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l">
              <a:defRPr sz="2000">
                <a:solidFill>
                  <a:schemeClr val="accent4"/>
                </a:solidFill>
              </a:defRPr>
            </a:pPr>
            <a:r>
              <a:t>=&gt; 2. NF erfüllt!    </a:t>
            </a:r>
            <a:r>
              <a:rPr>
                <a:latin typeface="Apple Color Emoji"/>
                <a:ea typeface="Apple Color Emoji"/>
                <a:cs typeface="Apple Color Emoji"/>
                <a:sym typeface="Apple Color Emoji"/>
              </a:rPr>
              <a:t>✅</a:t>
            </a:r>
          </a:p>
        </p:txBody>
      </p:sp>
      <p:sp>
        <p:nvSpPr>
          <p:cNvPr id="251" name="Shape 251"/>
          <p:cNvSpPr/>
          <p:nvPr/>
        </p:nvSpPr>
        <p:spPr>
          <a:xfrm>
            <a:off x="1013327" y="4832347"/>
            <a:ext cx="854356" cy="1"/>
          </a:xfrm>
          <a:prstGeom prst="line">
            <a:avLst/>
          </a:prstGeom>
          <a:ln w="38100">
            <a:solidFill>
              <a:schemeClr val="accent1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 sz="2400"/>
            </a:pPr>
            <a:endParaRPr/>
          </a:p>
        </p:txBody>
      </p:sp>
    </p:spTree>
  </p:cSld>
  <p:clrMapOvr>
    <a:masterClrMapping/>
  </p:clrMapOvr>
  <p:transition spd="slow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4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5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6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7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8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4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1" grpId="4" animBg="1" advAuto="0"/>
      <p:bldP spid="242" grpId="5" animBg="1" advAuto="0"/>
      <p:bldP spid="243" grpId="6" animBg="1" advAuto="0"/>
      <p:bldP spid="244" grpId="2" animBg="1" advAuto="0"/>
      <p:bldP spid="245" grpId="3" animBg="1" advAuto="0"/>
      <p:bldP spid="246" grpId="1" animBg="1" advAuto="0"/>
      <p:bldP spid="247" grpId="7" animBg="1" advAuto="0"/>
      <p:bldP spid="250" grpId="8" animBg="1" advAuto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Shape 253"/>
          <p:cNvSpPr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Die dritte Normalform</a:t>
            </a:r>
          </a:p>
        </p:txBody>
      </p:sp>
      <p:sp>
        <p:nvSpPr>
          <p:cNvPr id="254" name="Shape 254"/>
          <p:cNvSpPr>
            <a:spLocks noGrp="1"/>
          </p:cNvSpPr>
          <p:nvPr>
            <p:ph type="subTitle" sz="quarter" idx="1"/>
          </p:nvPr>
        </p:nvSpPr>
        <p:spPr>
          <a:xfrm>
            <a:off x="2677815" y="5346700"/>
            <a:ext cx="7649171" cy="1130300"/>
          </a:xfrm>
          <a:prstGeom prst="rect">
            <a:avLst/>
          </a:prstGeom>
        </p:spPr>
        <p:txBody>
          <a:bodyPr/>
          <a:lstStyle/>
          <a:p>
            <a:r>
              <a:t>Definition</a:t>
            </a:r>
          </a:p>
          <a:p>
            <a:r>
              <a:t>Überführung in 3. Normalform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Shape 256"/>
          <p:cNvSpPr/>
          <p:nvPr/>
        </p:nvSpPr>
        <p:spPr>
          <a:xfrm>
            <a:off x="-13215" y="273050"/>
            <a:ext cx="13004801" cy="647701"/>
          </a:xfrm>
          <a:prstGeom prst="rect">
            <a:avLst/>
          </a:prstGeom>
          <a:solidFill>
            <a:srgbClr val="DCDEE0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Die 3. Normalform:</a:t>
            </a:r>
          </a:p>
        </p:txBody>
      </p:sp>
      <p:grpSp>
        <p:nvGrpSpPr>
          <p:cNvPr id="271" name="Group 271"/>
          <p:cNvGrpSpPr/>
          <p:nvPr/>
        </p:nvGrpSpPr>
        <p:grpSpPr>
          <a:xfrm>
            <a:off x="960348" y="4168378"/>
            <a:ext cx="11054253" cy="3308352"/>
            <a:chOff x="25400" y="0"/>
            <a:chExt cx="11054251" cy="3308351"/>
          </a:xfrm>
        </p:grpSpPr>
        <p:graphicFrame>
          <p:nvGraphicFramePr>
            <p:cNvPr id="257" name="Table 257"/>
            <p:cNvGraphicFramePr/>
            <p:nvPr/>
          </p:nvGraphicFramePr>
          <p:xfrm>
            <a:off x="3370350" y="136921"/>
            <a:ext cx="2374147" cy="2928619"/>
          </p:xfrm>
          <a:graphic>
            <a:graphicData uri="http://schemas.openxmlformats.org/drawingml/2006/table">
              <a:tbl>
                <a:tblPr>
                  <a:tableStyleId>{4C3C2611-4C71-4FC5-86AE-919BDF0F9419}</a:tableStyleId>
                </a:tblPr>
                <a:tblGrid>
                  <a:gridCol w="425814"/>
                  <a:gridCol w="1046633"/>
                  <a:gridCol w="901700"/>
                </a:tblGrid>
                <a:tr h="285750">
                  <a:tc gridSpan="3">
                    <a:txBody>
                      <a:bodyPr/>
                      <a:lstStyle/>
                      <a:p>
                        <a:pPr defTabSz="914400">
                          <a:defRPr sz="1800"/>
                        </a:pPr>
                        <a:r>
                          <a:rPr sz="13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Trainingsteilnahme</a:t>
                        </a:r>
                      </a:p>
                    </a:txBody>
                    <a:tcPr marL="50800" marR="50800" marT="50800" marB="50800" anchor="ctr" horzOverflow="overflow">
                      <a:lnL w="0">
                        <a:miter lim="400000"/>
                      </a:lnL>
                      <a:lnR w="0">
                        <a:miter lim="400000"/>
                      </a:lnR>
                      <a:lnT w="0"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 hMerge="1">
                    <a:txBody>
                      <a:bodyPr/>
                      <a:lstStyle/>
                      <a:p>
                        <a:endParaRPr lang="de-DE"/>
                      </a:p>
                    </a:txBody>
                    <a:tcPr/>
                  </a:tc>
                  <a:tc hMerge="1">
                    <a:txBody>
                      <a:bodyPr/>
                      <a:lstStyle/>
                      <a:p>
                        <a:endParaRPr lang="de-DE"/>
                      </a:p>
                    </a:txBody>
                    <a:tcPr/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SNr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TrainingsNr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seit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18.04.2012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31.05.2016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12.09.2012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07.11.2013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11.11.2015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01.02.2016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4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04.08.2014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5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07.06.2013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</a:tbl>
            </a:graphicData>
          </a:graphic>
        </p:graphicFrame>
        <p:sp>
          <p:nvSpPr>
            <p:cNvPr id="258" name="Shape 258"/>
            <p:cNvSpPr/>
            <p:nvPr/>
          </p:nvSpPr>
          <p:spPr>
            <a:xfrm>
              <a:off x="3405778" y="663969"/>
              <a:ext cx="305286" cy="1"/>
            </a:xfrm>
            <a:prstGeom prst="line">
              <a:avLst/>
            </a:prstGeom>
            <a:noFill/>
            <a:ln w="38100" cap="flat">
              <a:solidFill>
                <a:schemeClr val="accent1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2400"/>
              </a:pPr>
              <a:endParaRPr/>
            </a:p>
          </p:txBody>
        </p:sp>
        <p:sp>
          <p:nvSpPr>
            <p:cNvPr id="259" name="Shape 259"/>
            <p:cNvSpPr/>
            <p:nvPr/>
          </p:nvSpPr>
          <p:spPr>
            <a:xfrm>
              <a:off x="3862978" y="663969"/>
              <a:ext cx="854356" cy="1"/>
            </a:xfrm>
            <a:prstGeom prst="line">
              <a:avLst/>
            </a:prstGeom>
            <a:noFill/>
            <a:ln w="38100" cap="flat">
              <a:solidFill>
                <a:schemeClr val="accent1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2400"/>
              </a:pPr>
              <a:endParaRPr/>
            </a:p>
          </p:txBody>
        </p:sp>
        <p:grpSp>
          <p:nvGrpSpPr>
            <p:cNvPr id="262" name="Group 262"/>
            <p:cNvGrpSpPr/>
            <p:nvPr/>
          </p:nvGrpSpPr>
          <p:grpSpPr>
            <a:xfrm>
              <a:off x="7082849" y="117871"/>
              <a:ext cx="3996802" cy="2052319"/>
              <a:chOff x="25400" y="12700"/>
              <a:chExt cx="3996800" cy="2052318"/>
            </a:xfrm>
          </p:grpSpPr>
          <p:graphicFrame>
            <p:nvGraphicFramePr>
              <p:cNvPr id="260" name="Table 260"/>
              <p:cNvGraphicFramePr/>
              <p:nvPr/>
            </p:nvGraphicFramePr>
            <p:xfrm>
              <a:off x="25400" y="12700"/>
              <a:ext cx="3996800" cy="2052318"/>
            </p:xfrm>
            <a:graphic>
              <a:graphicData uri="http://schemas.openxmlformats.org/drawingml/2006/table">
                <a:tbl>
                  <a:tblPr>
                    <a:tableStyleId>{4C3C2611-4C71-4FC5-86AE-919BDF0F9419}</a:tableStyleId>
                  </a:tblPr>
                  <a:tblGrid>
                    <a:gridCol w="394800"/>
                    <a:gridCol w="709974"/>
                    <a:gridCol w="820696"/>
                    <a:gridCol w="610833"/>
                    <a:gridCol w="1460500"/>
                  </a:tblGrid>
                  <a:tr h="292100">
                    <a:tc gridSpan="5">
                      <a:txBody>
                        <a:bodyPr/>
                        <a:lstStyle/>
                        <a:p>
                          <a:pPr defTabSz="914400">
                            <a:defRPr sz="1800"/>
                          </a:pPr>
                          <a:r>
                            <a:rPr sz="1300" b="1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Spieler</a:t>
                          </a:r>
                        </a:p>
                      </a:txBody>
                      <a:tcPr marL="50800" marR="50800" marT="50800" marB="50800" horzOverflow="overflow">
                        <a:lnL w="0">
                          <a:miter lim="400000"/>
                        </a:lnL>
                        <a:lnR w="0">
                          <a:miter lim="400000"/>
                        </a:lnR>
                        <a:lnT w="0"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de-DE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de-DE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de-DE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de-DE"/>
                        </a:p>
                      </a:txBody>
                      <a:tcPr/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 b="1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SNr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 b="1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Name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 b="1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Vorname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 b="1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Ma-Nr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 b="1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Mannschaftsname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1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Holbein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Anne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1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Aktive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2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Michel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Lars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2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B1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3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Maier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Hannes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1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Aktive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4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Richter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Melanie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3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C1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  <a:tr h="292100"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5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Knopp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Eva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2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l" defTabSz="914400">
                            <a:defRPr sz="1800"/>
                          </a:pPr>
                          <a:r>
                            <a:rPr sz="1200">
                              <a:latin typeface="Helvetica"/>
                              <a:ea typeface="Helvetica"/>
                              <a:cs typeface="Helvetica"/>
                              <a:sym typeface="Helvetica"/>
                            </a:rPr>
                            <a:t>B1</a:t>
                          </a:r>
                        </a:p>
                      </a:txBody>
                      <a:tcPr marL="50800" marR="50800" marT="50800" marB="50800" anchor="ctr" horzOverflow="overflow">
                        <a:lnL w="12700">
                          <a:solidFill>
                            <a:srgbClr val="000000"/>
                          </a:solidFill>
                          <a:miter lim="400000"/>
                        </a:lnL>
                        <a:lnR w="12700">
                          <a:solidFill>
                            <a:srgbClr val="000000"/>
                          </a:solidFill>
                          <a:miter lim="400000"/>
                        </a:lnR>
                        <a:lnT w="12700">
                          <a:solidFill>
                            <a:srgbClr val="000000"/>
                          </a:solidFill>
                          <a:miter lim="400000"/>
                        </a:lnT>
                        <a:lnB w="12700">
                          <a:solidFill>
                            <a:srgbClr val="000000"/>
                          </a:solidFill>
                          <a:miter lim="400000"/>
                        </a:lnB>
                      </a:tcPr>
                    </a:tc>
                  </a:tr>
                </a:tbl>
              </a:graphicData>
            </a:graphic>
          </p:graphicFrame>
          <p:sp>
            <p:nvSpPr>
              <p:cNvPr id="261" name="Shape 261"/>
              <p:cNvSpPr/>
              <p:nvPr/>
            </p:nvSpPr>
            <p:spPr>
              <a:xfrm>
                <a:off x="56728" y="546097"/>
                <a:ext cx="305286" cy="1"/>
              </a:xfrm>
              <a:prstGeom prst="line">
                <a:avLst/>
              </a:prstGeom>
              <a:noFill/>
              <a:ln w="38100" cap="flat">
                <a:solidFill>
                  <a:schemeClr val="accent1"/>
                </a:solidFill>
                <a:prstDash val="solid"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>
                  <a:defRPr sz="2400"/>
                </a:pPr>
                <a:endParaRPr/>
              </a:p>
            </p:txBody>
          </p:sp>
        </p:grpSp>
        <p:graphicFrame>
          <p:nvGraphicFramePr>
            <p:cNvPr id="263" name="Table 263"/>
            <p:cNvGraphicFramePr/>
            <p:nvPr/>
          </p:nvGraphicFramePr>
          <p:xfrm>
            <a:off x="25400" y="98821"/>
            <a:ext cx="2032000" cy="1479550"/>
          </p:xfrm>
          <a:graphic>
            <a:graphicData uri="http://schemas.openxmlformats.org/drawingml/2006/table">
              <a:tbl>
                <a:tblPr>
                  <a:tableStyleId>{4C3C2611-4C71-4FC5-86AE-919BDF0F9419}</a:tableStyleId>
                </a:tblPr>
                <a:tblGrid>
                  <a:gridCol w="965200"/>
                  <a:gridCol w="1066800"/>
                </a:tblGrid>
                <a:tr h="311150">
                  <a:tc gridSpan="2">
                    <a:txBody>
                      <a:bodyPr/>
                      <a:lstStyle/>
                      <a:p>
                        <a:pPr defTabSz="914400">
                          <a:defRPr sz="1800"/>
                        </a:pPr>
                        <a:r>
                          <a:rPr sz="13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Trainingsgruppen</a:t>
                        </a:r>
                      </a:p>
                    </a:txBody>
                    <a:tcPr marL="50800" marR="50800" marT="50800" marB="50800" anchor="ctr" horzOverflow="overflow">
                      <a:lnL w="0">
                        <a:miter lim="400000"/>
                      </a:lnL>
                      <a:lnR w="0">
                        <a:miter lim="400000"/>
                      </a:lnR>
                      <a:lnT w="0"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 hMerge="1">
                    <a:txBody>
                      <a:bodyPr/>
                      <a:lstStyle/>
                      <a:p>
                        <a:endParaRPr lang="de-DE"/>
                      </a:p>
                    </a:txBody>
                    <a:tcPr/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TrainingsNr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Bezeichnung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Technik 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Technik 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Kondition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</a:tbl>
            </a:graphicData>
          </a:graphic>
        </p:graphicFrame>
        <p:sp>
          <p:nvSpPr>
            <p:cNvPr id="264" name="Shape 264"/>
            <p:cNvSpPr/>
            <p:nvPr/>
          </p:nvSpPr>
          <p:spPr>
            <a:xfrm>
              <a:off x="3559734" y="0"/>
              <a:ext cx="3663521" cy="41910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21600"/>
                  </a:moveTo>
                  <a:lnTo>
                    <a:pt x="21600" y="0"/>
                  </a:lnTo>
                  <a:lnTo>
                    <a:pt x="0" y="0"/>
                  </a:lnTo>
                  <a:lnTo>
                    <a:pt x="6" y="21115"/>
                  </a:lnTo>
                </a:path>
              </a:pathLst>
            </a:custGeom>
            <a:noFill/>
            <a:ln w="25400" cap="flat">
              <a:solidFill>
                <a:schemeClr val="accent1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2400"/>
              </a:pPr>
              <a:endParaRPr/>
            </a:p>
          </p:txBody>
        </p:sp>
        <p:sp>
          <p:nvSpPr>
            <p:cNvPr id="265" name="Shape 265"/>
            <p:cNvSpPr/>
            <p:nvPr/>
          </p:nvSpPr>
          <p:spPr>
            <a:xfrm>
              <a:off x="3334371" y="63500"/>
              <a:ext cx="224360" cy="2794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1200" b="1">
                  <a:solidFill>
                    <a:schemeClr val="accent1"/>
                  </a:solidFill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r>
                <a:t>N</a:t>
              </a:r>
            </a:p>
          </p:txBody>
        </p:sp>
        <p:sp>
          <p:nvSpPr>
            <p:cNvPr id="266" name="Shape 266"/>
            <p:cNvSpPr/>
            <p:nvPr/>
          </p:nvSpPr>
          <p:spPr>
            <a:xfrm>
              <a:off x="7245922" y="76200"/>
              <a:ext cx="199058" cy="2794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1200" b="1">
                  <a:solidFill>
                    <a:schemeClr val="accent1"/>
                  </a:solidFill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r>
                <a:t>1</a:t>
              </a:r>
            </a:p>
          </p:txBody>
        </p:sp>
        <p:sp>
          <p:nvSpPr>
            <p:cNvPr id="267" name="Shape 267"/>
            <p:cNvSpPr/>
            <p:nvPr/>
          </p:nvSpPr>
          <p:spPr>
            <a:xfrm>
              <a:off x="4114476" y="3028950"/>
              <a:ext cx="224360" cy="2794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1200" b="1">
                  <a:solidFill>
                    <a:schemeClr val="accent1"/>
                  </a:solidFill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r>
                <a:t>N</a:t>
              </a:r>
            </a:p>
          </p:txBody>
        </p:sp>
        <p:sp>
          <p:nvSpPr>
            <p:cNvPr id="268" name="Shape 268"/>
            <p:cNvSpPr/>
            <p:nvPr/>
          </p:nvSpPr>
          <p:spPr>
            <a:xfrm>
              <a:off x="198102" y="1561629"/>
              <a:ext cx="199058" cy="2794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1200" b="1">
                  <a:solidFill>
                    <a:schemeClr val="accent1"/>
                  </a:solidFill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r>
                <a:t>1</a:t>
              </a:r>
            </a:p>
          </p:txBody>
        </p:sp>
        <p:sp>
          <p:nvSpPr>
            <p:cNvPr id="269" name="Shape 269"/>
            <p:cNvSpPr/>
            <p:nvPr/>
          </p:nvSpPr>
          <p:spPr>
            <a:xfrm>
              <a:off x="418247" y="1567757"/>
              <a:ext cx="3700856" cy="171750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18855"/>
                  </a:moveTo>
                  <a:lnTo>
                    <a:pt x="21597" y="21600"/>
                  </a:lnTo>
                  <a:lnTo>
                    <a:pt x="3" y="21559"/>
                  </a:lnTo>
                  <a:lnTo>
                    <a:pt x="0" y="0"/>
                  </a:lnTo>
                </a:path>
              </a:pathLst>
            </a:custGeom>
            <a:noFill/>
            <a:ln w="25400" cap="flat">
              <a:solidFill>
                <a:schemeClr val="accent1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2400"/>
              </a:pPr>
              <a:endParaRPr/>
            </a:p>
          </p:txBody>
        </p:sp>
        <p:sp>
          <p:nvSpPr>
            <p:cNvPr id="270" name="Shape 270"/>
            <p:cNvSpPr/>
            <p:nvPr/>
          </p:nvSpPr>
          <p:spPr>
            <a:xfrm>
              <a:off x="78378" y="663969"/>
              <a:ext cx="854357" cy="1"/>
            </a:xfrm>
            <a:prstGeom prst="line">
              <a:avLst/>
            </a:prstGeom>
            <a:noFill/>
            <a:ln w="38100" cap="flat">
              <a:solidFill>
                <a:schemeClr val="accent1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2400"/>
              </a:pPr>
              <a:endParaRPr/>
            </a:p>
          </p:txBody>
        </p:sp>
      </p:grpSp>
      <p:sp>
        <p:nvSpPr>
          <p:cNvPr id="272" name="Shape 272"/>
          <p:cNvSpPr/>
          <p:nvPr/>
        </p:nvSpPr>
        <p:spPr>
          <a:xfrm>
            <a:off x="523875" y="1357341"/>
            <a:ext cx="8343939" cy="2095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>
              <a:defRPr sz="2800"/>
            </a:pPr>
            <a:r>
              <a:t>Eine Tabelle ist in der 3. Normalform, wenn</a:t>
            </a:r>
          </a:p>
          <a:p>
            <a:pPr marL="345722" indent="-345722" algn="l">
              <a:spcBef>
                <a:spcPts val="1400"/>
              </a:spcBef>
              <a:buSzPct val="75000"/>
              <a:buChar char="•"/>
              <a:defRPr sz="2800"/>
            </a:pPr>
            <a:r>
              <a:t>die Bedingungen der 2. Normalform erfüllt,</a:t>
            </a:r>
          </a:p>
          <a:p>
            <a:pPr marL="345722" indent="-345722" algn="l">
              <a:spcBef>
                <a:spcPts val="700"/>
              </a:spcBef>
              <a:buSzPct val="75000"/>
              <a:buChar char="•"/>
              <a:defRPr sz="2800"/>
            </a:pPr>
            <a:r>
              <a:rPr>
                <a:solidFill>
                  <a:schemeClr val="accent4"/>
                </a:solidFill>
              </a:rPr>
              <a:t>kein Nichtschlüssel – Attribut von einem anderen Nichtschlüsselattribut abhängig ist</a:t>
            </a:r>
            <a:r>
              <a:t>.</a:t>
            </a:r>
          </a:p>
        </p:txBody>
      </p:sp>
      <p:sp>
        <p:nvSpPr>
          <p:cNvPr id="273" name="Shape 273"/>
          <p:cNvSpPr/>
          <p:nvPr/>
        </p:nvSpPr>
        <p:spPr>
          <a:xfrm>
            <a:off x="9956800" y="4597400"/>
            <a:ext cx="2042956" cy="1712615"/>
          </a:xfrm>
          <a:prstGeom prst="rect">
            <a:avLst/>
          </a:prstGeom>
          <a:ln w="25400">
            <a:solidFill>
              <a:schemeClr val="accent4"/>
            </a:solidFill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75" name="Shape 275"/>
          <p:cNvSpPr/>
          <p:nvPr/>
        </p:nvSpPr>
        <p:spPr>
          <a:xfrm>
            <a:off x="10354650" y="6330139"/>
            <a:ext cx="1051274" cy="22721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6215" extrusionOk="0">
                <a:moveTo>
                  <a:pt x="21600" y="0"/>
                </a:moveTo>
                <a:cubicBezTo>
                  <a:pt x="14277" y="20957"/>
                  <a:pt x="7077" y="21600"/>
                  <a:pt x="0" y="1930"/>
                </a:cubicBezTo>
              </a:path>
            </a:pathLst>
          </a:custGeom>
          <a:ln w="38100">
            <a:solidFill>
              <a:schemeClr val="accent4"/>
            </a:solidFill>
            <a:miter lim="400000"/>
            <a:tailEnd type="triangle"/>
          </a:ln>
        </p:spPr>
        <p:txBody>
          <a:bodyPr/>
          <a:lstStyle/>
          <a:p>
            <a:endParaRPr/>
          </a:p>
        </p:txBody>
      </p:sp>
    </p:spTree>
  </p:cSld>
  <p:clrMapOvr>
    <a:masterClrMapping/>
  </p:clrMapOvr>
  <p:transition spd="slow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1" grpId="1" animBg="1" advAuto="0"/>
      <p:bldP spid="273" grpId="2" animBg="1" advAuto="0"/>
      <p:bldP spid="275" grpId="3" animBg="1" advAuto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hape 277"/>
          <p:cNvSpPr/>
          <p:nvPr/>
        </p:nvSpPr>
        <p:spPr>
          <a:xfrm>
            <a:off x="-13215" y="273050"/>
            <a:ext cx="13004801" cy="647701"/>
          </a:xfrm>
          <a:prstGeom prst="rect">
            <a:avLst/>
          </a:prstGeom>
          <a:solidFill>
            <a:srgbClr val="DCDEE0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Die 3. Normalform:</a:t>
            </a:r>
          </a:p>
        </p:txBody>
      </p:sp>
      <p:graphicFrame>
        <p:nvGraphicFramePr>
          <p:cNvPr id="278" name="Table 278"/>
          <p:cNvGraphicFramePr/>
          <p:nvPr/>
        </p:nvGraphicFramePr>
        <p:xfrm>
          <a:off x="4305300" y="4305300"/>
          <a:ext cx="2374147" cy="2928620"/>
        </p:xfrm>
        <a:graphic>
          <a:graphicData uri="http://schemas.openxmlformats.org/drawingml/2006/table">
            <a:tbl>
              <a:tblPr>
                <a:tableStyleId>{4C3C2611-4C71-4FC5-86AE-919BDF0F9419}</a:tableStyleId>
              </a:tblPr>
              <a:tblGrid>
                <a:gridCol w="425814"/>
                <a:gridCol w="1046633"/>
                <a:gridCol w="901700"/>
              </a:tblGrid>
              <a:tr h="285750">
                <a:tc gridSpan="3">
                  <a:txBody>
                    <a:bodyPr/>
                    <a:lstStyle/>
                    <a:p>
                      <a:pPr defTabSz="914400"/>
                      <a:r>
                        <a:rPr sz="13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Trainingsteilnahme</a:t>
                      </a:r>
                    </a:p>
                  </a:txBody>
                  <a:tcPr marL="50800" marR="50800" marT="50800" marB="50800" anchor="ctr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SNr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TrainingsNr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seit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18.04.2012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31.05.2016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12.09.2012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07.11.2013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11.11.2015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01.02.2016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4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04.08.2014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5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07.06.2013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</a:tbl>
          </a:graphicData>
        </a:graphic>
      </p:graphicFrame>
      <p:sp>
        <p:nvSpPr>
          <p:cNvPr id="279" name="Shape 279"/>
          <p:cNvSpPr/>
          <p:nvPr/>
        </p:nvSpPr>
        <p:spPr>
          <a:xfrm>
            <a:off x="4340727" y="4832347"/>
            <a:ext cx="305286" cy="1"/>
          </a:xfrm>
          <a:prstGeom prst="line">
            <a:avLst/>
          </a:prstGeom>
          <a:ln w="38100">
            <a:solidFill>
              <a:schemeClr val="accent1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 sz="2400"/>
            </a:pPr>
            <a:endParaRPr/>
          </a:p>
        </p:txBody>
      </p:sp>
      <p:sp>
        <p:nvSpPr>
          <p:cNvPr id="280" name="Shape 280"/>
          <p:cNvSpPr/>
          <p:nvPr/>
        </p:nvSpPr>
        <p:spPr>
          <a:xfrm>
            <a:off x="4797927" y="4832347"/>
            <a:ext cx="854356" cy="1"/>
          </a:xfrm>
          <a:prstGeom prst="line">
            <a:avLst/>
          </a:prstGeom>
          <a:ln w="38100">
            <a:solidFill>
              <a:schemeClr val="accent1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 sz="2400"/>
            </a:pPr>
            <a:endParaRPr/>
          </a:p>
        </p:txBody>
      </p:sp>
      <p:grpSp>
        <p:nvGrpSpPr>
          <p:cNvPr id="283" name="Group 283"/>
          <p:cNvGrpSpPr/>
          <p:nvPr/>
        </p:nvGrpSpPr>
        <p:grpSpPr>
          <a:xfrm>
            <a:off x="8017798" y="4286250"/>
            <a:ext cx="2547511" cy="2052320"/>
            <a:chOff x="25400" y="12700"/>
            <a:chExt cx="2547510" cy="2052320"/>
          </a:xfrm>
        </p:grpSpPr>
        <p:graphicFrame>
          <p:nvGraphicFramePr>
            <p:cNvPr id="281" name="Table 281"/>
            <p:cNvGraphicFramePr/>
            <p:nvPr/>
          </p:nvGraphicFramePr>
          <p:xfrm>
            <a:off x="25400" y="12700"/>
            <a:ext cx="2547510" cy="2052320"/>
          </p:xfrm>
          <a:graphic>
            <a:graphicData uri="http://schemas.openxmlformats.org/drawingml/2006/table">
              <a:tbl>
                <a:tblPr>
                  <a:tableStyleId>{4C3C2611-4C71-4FC5-86AE-919BDF0F9419}</a:tableStyleId>
                </a:tblPr>
                <a:tblGrid>
                  <a:gridCol w="428466"/>
                  <a:gridCol w="700051"/>
                  <a:gridCol w="847494"/>
                  <a:gridCol w="571500"/>
                </a:tblGrid>
                <a:tr h="292100">
                  <a:tc gridSpan="4">
                    <a:txBody>
                      <a:bodyPr/>
                      <a:lstStyle/>
                      <a:p>
                        <a:pPr defTabSz="914400">
                          <a:defRPr sz="1800"/>
                        </a:pPr>
                        <a:r>
                          <a:rPr sz="13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Spieler</a:t>
                        </a:r>
                      </a:p>
                    </a:txBody>
                    <a:tcPr marL="50800" marR="50800" marT="50800" marB="50800" horzOverflow="overflow">
                      <a:lnL w="0">
                        <a:miter lim="400000"/>
                      </a:lnL>
                      <a:lnR w="0">
                        <a:miter lim="400000"/>
                      </a:lnR>
                      <a:lnT w="0"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 hMerge="1">
                    <a:txBody>
                      <a:bodyPr/>
                      <a:lstStyle/>
                      <a:p>
                        <a:endParaRPr lang="de-DE"/>
                      </a:p>
                    </a:txBody>
                    <a:tcPr/>
                  </a:tc>
                  <a:tc hMerge="1">
                    <a:txBody>
                      <a:bodyPr/>
                      <a:lstStyle/>
                      <a:p>
                        <a:endParaRPr lang="de-DE"/>
                      </a:p>
                    </a:txBody>
                    <a:tcPr/>
                  </a:tc>
                  <a:tc hMerge="1">
                    <a:txBody>
                      <a:bodyPr/>
                      <a:lstStyle/>
                      <a:p>
                        <a:endParaRPr lang="de-DE"/>
                      </a:p>
                    </a:txBody>
                    <a:tcPr/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SNr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Name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Vorname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Ma-Nr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Holbein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Anne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Michel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Lars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Maier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Hannes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4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Richter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Melanie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5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Knopp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Eva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</a:tbl>
            </a:graphicData>
          </a:graphic>
        </p:graphicFrame>
        <p:sp>
          <p:nvSpPr>
            <p:cNvPr id="282" name="Shape 282"/>
            <p:cNvSpPr/>
            <p:nvPr/>
          </p:nvSpPr>
          <p:spPr>
            <a:xfrm>
              <a:off x="56728" y="546097"/>
              <a:ext cx="305286" cy="1"/>
            </a:xfrm>
            <a:prstGeom prst="line">
              <a:avLst/>
            </a:prstGeom>
            <a:noFill/>
            <a:ln w="38100" cap="flat">
              <a:solidFill>
                <a:schemeClr val="accent1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2400"/>
              </a:pPr>
              <a:endParaRPr/>
            </a:p>
          </p:txBody>
        </p:sp>
      </p:grpSp>
      <p:graphicFrame>
        <p:nvGraphicFramePr>
          <p:cNvPr id="284" name="Table 284"/>
          <p:cNvGraphicFramePr/>
          <p:nvPr/>
        </p:nvGraphicFramePr>
        <p:xfrm>
          <a:off x="960348" y="4267200"/>
          <a:ext cx="2032000" cy="1479550"/>
        </p:xfrm>
        <a:graphic>
          <a:graphicData uri="http://schemas.openxmlformats.org/drawingml/2006/table">
            <a:tbl>
              <a:tblPr>
                <a:tableStyleId>{4C3C2611-4C71-4FC5-86AE-919BDF0F9419}</a:tableStyleId>
              </a:tblPr>
              <a:tblGrid>
                <a:gridCol w="965200"/>
                <a:gridCol w="1066800"/>
              </a:tblGrid>
              <a:tr h="311150">
                <a:tc gridSpan="2">
                  <a:txBody>
                    <a:bodyPr/>
                    <a:lstStyle/>
                    <a:p>
                      <a:pPr defTabSz="914400"/>
                      <a:r>
                        <a:rPr sz="13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Trainingsgruppen</a:t>
                      </a:r>
                    </a:p>
                  </a:txBody>
                  <a:tcPr marL="50800" marR="50800" marT="50800" marB="50800" anchor="ctr" horzOverflow="overflow">
                    <a:lnL w="0">
                      <a:miter lim="400000"/>
                    </a:lnL>
                    <a:lnR w="0">
                      <a:miter lim="400000"/>
                    </a:lnR>
                    <a:lnT w="0"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TrainingsNr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 b="1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Bezeichnung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Technik 1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Technik 2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3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algn="l" defTabSz="914400"/>
                      <a:r>
                        <a:rPr sz="1200">
                          <a:latin typeface="Helvetica"/>
                          <a:ea typeface="Helvetica"/>
                          <a:cs typeface="Helvetica"/>
                          <a:sym typeface="Helvetica"/>
                        </a:rPr>
                        <a:t>Kondition</a:t>
                      </a:r>
                    </a:p>
                  </a:txBody>
                  <a:tcPr marL="50800" marR="50800" marT="50800" marB="508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</a:tcPr>
                </a:tc>
              </a:tr>
            </a:tbl>
          </a:graphicData>
        </a:graphic>
      </p:graphicFrame>
      <p:sp>
        <p:nvSpPr>
          <p:cNvPr id="285" name="Shape 285"/>
          <p:cNvSpPr/>
          <p:nvPr/>
        </p:nvSpPr>
        <p:spPr>
          <a:xfrm>
            <a:off x="4494683" y="4168378"/>
            <a:ext cx="3663521" cy="4191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600" y="21600"/>
                </a:moveTo>
                <a:lnTo>
                  <a:pt x="21600" y="0"/>
                </a:lnTo>
                <a:lnTo>
                  <a:pt x="0" y="0"/>
                </a:lnTo>
                <a:lnTo>
                  <a:pt x="6" y="21115"/>
                </a:lnTo>
              </a:path>
            </a:pathLst>
          </a:custGeom>
          <a:ln w="25400">
            <a:solidFill>
              <a:schemeClr val="accent1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 sz="2400"/>
            </a:pPr>
            <a:endParaRPr/>
          </a:p>
        </p:txBody>
      </p:sp>
      <p:sp>
        <p:nvSpPr>
          <p:cNvPr id="286" name="Shape 286"/>
          <p:cNvSpPr/>
          <p:nvPr/>
        </p:nvSpPr>
        <p:spPr>
          <a:xfrm>
            <a:off x="4269320" y="4231878"/>
            <a:ext cx="224360" cy="279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200" b="1">
                <a:solidFill>
                  <a:schemeClr val="accent1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N</a:t>
            </a:r>
          </a:p>
        </p:txBody>
      </p:sp>
      <p:sp>
        <p:nvSpPr>
          <p:cNvPr id="287" name="Shape 287"/>
          <p:cNvSpPr/>
          <p:nvPr/>
        </p:nvSpPr>
        <p:spPr>
          <a:xfrm>
            <a:off x="8180871" y="4244578"/>
            <a:ext cx="199058" cy="279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200" b="1">
                <a:solidFill>
                  <a:schemeClr val="accent1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</a:t>
            </a:r>
          </a:p>
        </p:txBody>
      </p:sp>
      <p:sp>
        <p:nvSpPr>
          <p:cNvPr id="288" name="Shape 288"/>
          <p:cNvSpPr/>
          <p:nvPr/>
        </p:nvSpPr>
        <p:spPr>
          <a:xfrm>
            <a:off x="5049425" y="7197328"/>
            <a:ext cx="224360" cy="279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200" b="1">
                <a:solidFill>
                  <a:schemeClr val="accent1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N</a:t>
            </a:r>
          </a:p>
        </p:txBody>
      </p:sp>
      <p:sp>
        <p:nvSpPr>
          <p:cNvPr id="289" name="Shape 289"/>
          <p:cNvSpPr/>
          <p:nvPr/>
        </p:nvSpPr>
        <p:spPr>
          <a:xfrm>
            <a:off x="1133050" y="5730007"/>
            <a:ext cx="199059" cy="279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200" b="1">
                <a:solidFill>
                  <a:schemeClr val="accent1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</a:t>
            </a:r>
          </a:p>
        </p:txBody>
      </p:sp>
      <p:sp>
        <p:nvSpPr>
          <p:cNvPr id="290" name="Shape 290"/>
          <p:cNvSpPr/>
          <p:nvPr/>
        </p:nvSpPr>
        <p:spPr>
          <a:xfrm>
            <a:off x="1353196" y="5736135"/>
            <a:ext cx="3700856" cy="17175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600" y="18855"/>
                </a:moveTo>
                <a:lnTo>
                  <a:pt x="21597" y="21600"/>
                </a:lnTo>
                <a:lnTo>
                  <a:pt x="3" y="21559"/>
                </a:lnTo>
                <a:lnTo>
                  <a:pt x="0" y="0"/>
                </a:lnTo>
              </a:path>
            </a:pathLst>
          </a:custGeom>
          <a:ln w="25400">
            <a:solidFill>
              <a:schemeClr val="accent1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 sz="2400"/>
            </a:pPr>
            <a:endParaRPr/>
          </a:p>
        </p:txBody>
      </p:sp>
      <p:sp>
        <p:nvSpPr>
          <p:cNvPr id="291" name="Shape 291"/>
          <p:cNvSpPr/>
          <p:nvPr/>
        </p:nvSpPr>
        <p:spPr>
          <a:xfrm>
            <a:off x="1013327" y="4832347"/>
            <a:ext cx="854356" cy="1"/>
          </a:xfrm>
          <a:prstGeom prst="line">
            <a:avLst/>
          </a:prstGeom>
          <a:ln w="38100">
            <a:solidFill>
              <a:schemeClr val="accent1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 sz="2400"/>
            </a:pPr>
            <a:endParaRPr/>
          </a:p>
        </p:txBody>
      </p:sp>
      <p:sp>
        <p:nvSpPr>
          <p:cNvPr id="292" name="Shape 292"/>
          <p:cNvSpPr/>
          <p:nvPr/>
        </p:nvSpPr>
        <p:spPr>
          <a:xfrm>
            <a:off x="523875" y="1357341"/>
            <a:ext cx="8343939" cy="2095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>
              <a:defRPr sz="2800"/>
            </a:pPr>
            <a:r>
              <a:t>Eine Tabelle ist in der 3. Normalform, wenn</a:t>
            </a:r>
          </a:p>
          <a:p>
            <a:pPr marL="345722" indent="-345722" algn="l">
              <a:spcBef>
                <a:spcPts val="1400"/>
              </a:spcBef>
              <a:buSzPct val="75000"/>
              <a:buChar char="•"/>
              <a:defRPr sz="2800"/>
            </a:pPr>
            <a:r>
              <a:t>die Bedingungen der 2. Normalform erfüllt,</a:t>
            </a:r>
          </a:p>
          <a:p>
            <a:pPr marL="345722" indent="-345722" algn="l">
              <a:spcBef>
                <a:spcPts val="700"/>
              </a:spcBef>
              <a:buSzPct val="75000"/>
              <a:buChar char="•"/>
              <a:defRPr sz="2800"/>
            </a:pPr>
            <a:r>
              <a:rPr>
                <a:solidFill>
                  <a:schemeClr val="accent4"/>
                </a:solidFill>
              </a:rPr>
              <a:t>kein Nichtschlüssel – Attribut von einem anderen Nichtschlüsselattribut abhängig ist</a:t>
            </a:r>
            <a:r>
              <a:t>.</a:t>
            </a:r>
          </a:p>
        </p:txBody>
      </p:sp>
      <p:grpSp>
        <p:nvGrpSpPr>
          <p:cNvPr id="295" name="Group 295"/>
          <p:cNvGrpSpPr/>
          <p:nvPr/>
        </p:nvGrpSpPr>
        <p:grpSpPr>
          <a:xfrm>
            <a:off x="8017798" y="7308850"/>
            <a:ext cx="2037738" cy="1479550"/>
            <a:chOff x="25400" y="12700"/>
            <a:chExt cx="2037737" cy="1479550"/>
          </a:xfrm>
        </p:grpSpPr>
        <p:graphicFrame>
          <p:nvGraphicFramePr>
            <p:cNvPr id="293" name="Table 293"/>
            <p:cNvGraphicFramePr/>
            <p:nvPr/>
          </p:nvGraphicFramePr>
          <p:xfrm>
            <a:off x="25400" y="12700"/>
            <a:ext cx="2037737" cy="1479550"/>
          </p:xfrm>
          <a:graphic>
            <a:graphicData uri="http://schemas.openxmlformats.org/drawingml/2006/table">
              <a:tbl>
                <a:tblPr>
                  <a:tableStyleId>{4C3C2611-4C71-4FC5-86AE-919BDF0F9419}</a:tableStyleId>
                </a:tblPr>
                <a:tblGrid>
                  <a:gridCol w="577238"/>
                  <a:gridCol w="1460500"/>
                </a:tblGrid>
                <a:tr h="311150">
                  <a:tc gridSpan="2">
                    <a:txBody>
                      <a:bodyPr/>
                      <a:lstStyle/>
                      <a:p>
                        <a:pPr defTabSz="914400">
                          <a:defRPr sz="1800"/>
                        </a:pPr>
                        <a:r>
                          <a:rPr sz="13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Mannschaft</a:t>
                        </a:r>
                      </a:p>
                    </a:txBody>
                    <a:tcPr marL="50800" marR="50800" marT="50800" marB="50800" horzOverflow="overflow">
                      <a:lnL w="0">
                        <a:miter lim="400000"/>
                      </a:lnL>
                      <a:lnR w="0">
                        <a:miter lim="400000"/>
                      </a:lnR>
                      <a:lnT w="0"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 hMerge="1">
                    <a:txBody>
                      <a:bodyPr/>
                      <a:lstStyle/>
                      <a:p>
                        <a:endParaRPr lang="de-DE"/>
                      </a:p>
                    </a:txBody>
                    <a:tcPr/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Ma-Nr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 b="1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Mannschaftsname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Aktive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2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B1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  <a:tr h="292100"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3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l" defTabSz="914400">
                          <a:defRPr sz="1800"/>
                        </a:pPr>
                        <a:r>
                          <a:rPr sz="1200">
                            <a:latin typeface="Helvetica"/>
                            <a:ea typeface="Helvetica"/>
                            <a:cs typeface="Helvetica"/>
                            <a:sym typeface="Helvetica"/>
                          </a:rPr>
                          <a:t>C1</a:t>
                        </a:r>
                      </a:p>
                    </a:txBody>
                    <a:tcPr marL="50800" marR="50800" marT="50800" marB="50800" anchor="ctr" horzOverflow="overflow">
                      <a:lnL w="12700">
                        <a:solidFill>
                          <a:srgbClr val="000000"/>
                        </a:solidFill>
                        <a:miter lim="400000"/>
                      </a:lnL>
                      <a:lnR w="12700">
                        <a:solidFill>
                          <a:srgbClr val="000000"/>
                        </a:solidFill>
                        <a:miter lim="400000"/>
                      </a:lnR>
                      <a:lnT w="12700">
                        <a:solidFill>
                          <a:srgbClr val="000000"/>
                        </a:solidFill>
                        <a:miter lim="400000"/>
                      </a:lnT>
                      <a:lnB w="12700">
                        <a:solidFill>
                          <a:srgbClr val="000000"/>
                        </a:solidFill>
                        <a:miter lim="400000"/>
                      </a:lnB>
                    </a:tcPr>
                  </a:tc>
                </a:tr>
              </a:tbl>
            </a:graphicData>
          </a:graphic>
        </p:graphicFrame>
        <p:sp>
          <p:nvSpPr>
            <p:cNvPr id="294" name="Shape 294"/>
            <p:cNvSpPr/>
            <p:nvPr/>
          </p:nvSpPr>
          <p:spPr>
            <a:xfrm>
              <a:off x="56728" y="558797"/>
              <a:ext cx="483086" cy="1"/>
            </a:xfrm>
            <a:prstGeom prst="line">
              <a:avLst/>
            </a:prstGeom>
            <a:noFill/>
            <a:ln w="38100" cap="flat">
              <a:solidFill>
                <a:schemeClr val="accent1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2400"/>
              </a:pPr>
              <a:endParaRPr/>
            </a:p>
          </p:txBody>
        </p:sp>
      </p:grpSp>
      <p:sp>
        <p:nvSpPr>
          <p:cNvPr id="296" name="Shape 296"/>
          <p:cNvSpPr/>
          <p:nvPr/>
        </p:nvSpPr>
        <p:spPr>
          <a:xfrm>
            <a:off x="8012321" y="7621558"/>
            <a:ext cx="2042956" cy="1150344"/>
          </a:xfrm>
          <a:prstGeom prst="rect">
            <a:avLst/>
          </a:prstGeom>
          <a:ln w="25400">
            <a:solidFill>
              <a:schemeClr val="accent4"/>
            </a:solidFill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97" name="Shape 297"/>
          <p:cNvSpPr/>
          <p:nvPr/>
        </p:nvSpPr>
        <p:spPr>
          <a:xfrm>
            <a:off x="8325180" y="6335117"/>
            <a:ext cx="1934337" cy="1281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600" y="0"/>
                </a:moveTo>
                <a:lnTo>
                  <a:pt x="21537" y="7318"/>
                </a:lnTo>
                <a:lnTo>
                  <a:pt x="67" y="7321"/>
                </a:lnTo>
                <a:lnTo>
                  <a:pt x="0" y="21600"/>
                </a:lnTo>
              </a:path>
            </a:pathLst>
          </a:custGeom>
          <a:ln w="25400">
            <a:solidFill>
              <a:schemeClr val="accent1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 sz="2400"/>
            </a:pPr>
            <a:endParaRPr/>
          </a:p>
        </p:txBody>
      </p:sp>
      <p:sp>
        <p:nvSpPr>
          <p:cNvPr id="298" name="Shape 298"/>
          <p:cNvSpPr/>
          <p:nvPr/>
        </p:nvSpPr>
        <p:spPr>
          <a:xfrm>
            <a:off x="10263720" y="6327378"/>
            <a:ext cx="224360" cy="279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200" b="1">
                <a:solidFill>
                  <a:schemeClr val="accent1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N</a:t>
            </a:r>
          </a:p>
        </p:txBody>
      </p:sp>
      <p:sp>
        <p:nvSpPr>
          <p:cNvPr id="299" name="Shape 299"/>
          <p:cNvSpPr/>
          <p:nvPr/>
        </p:nvSpPr>
        <p:spPr>
          <a:xfrm>
            <a:off x="8104671" y="7292578"/>
            <a:ext cx="199058" cy="279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200" b="1">
                <a:solidFill>
                  <a:schemeClr val="accent1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</a:t>
            </a:r>
          </a:p>
        </p:txBody>
      </p:sp>
      <p:sp>
        <p:nvSpPr>
          <p:cNvPr id="300" name="Shape 300"/>
          <p:cNvSpPr/>
          <p:nvPr/>
        </p:nvSpPr>
        <p:spPr>
          <a:xfrm>
            <a:off x="488490" y="8078758"/>
            <a:ext cx="5426264" cy="711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defRPr sz="2000">
                <a:solidFill>
                  <a:schemeClr val="accent4"/>
                </a:solidFill>
              </a:defRPr>
            </a:lvl1pPr>
          </a:lstStyle>
          <a:p>
            <a:r>
              <a:t>kein Nichtschlüssel – Attribut hängt von einem anderen Nichtschlüsselattribut ab</a:t>
            </a:r>
          </a:p>
        </p:txBody>
      </p:sp>
      <p:sp>
        <p:nvSpPr>
          <p:cNvPr id="301" name="Shape 301"/>
          <p:cNvSpPr/>
          <p:nvPr/>
        </p:nvSpPr>
        <p:spPr>
          <a:xfrm>
            <a:off x="4422902" y="8338380"/>
            <a:ext cx="2341373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l">
              <a:defRPr sz="2000">
                <a:solidFill>
                  <a:schemeClr val="accent4"/>
                </a:solidFill>
              </a:defRPr>
            </a:pPr>
            <a:r>
              <a:t>=&gt; 3. NF erfüllt!  </a:t>
            </a:r>
            <a:r>
              <a:rPr>
                <a:latin typeface="Apple Color Emoji"/>
                <a:ea typeface="Apple Color Emoji"/>
                <a:cs typeface="Apple Color Emoji"/>
                <a:sym typeface="Apple Color Emoji"/>
              </a:rPr>
              <a:t>✅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4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5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" grpId="1" animBg="1" advAuto="0"/>
      <p:bldP spid="298" grpId="3" animBg="1" advAuto="0"/>
      <p:bldP spid="299" grpId="2" animBg="1" advAuto="0"/>
      <p:bldP spid="300" grpId="4" animBg="1" advAuto="0"/>
      <p:bldP spid="301" grpId="5" animBg="1" advAuto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>
          <a:outerShdw blurRad="38100" dist="25400" dir="5400000" rotWithShape="0">
            <a:srgbClr val="000000">
              <a:alpha val="5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>
          <a:outerShdw blurRad="38100" dist="25400" dir="5400000" rotWithShape="0">
            <a:srgbClr val="000000">
              <a:alpha val="5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1005</Words>
  <Application>Microsoft Office PowerPoint</Application>
  <PresentationFormat>Benutzerdefiniert</PresentationFormat>
  <Paragraphs>693</Paragraphs>
  <Slides>11</Slides>
  <Notes>0</Notes>
  <HiddenSlides>0</HiddenSlides>
  <MMClips>0</MMClips>
  <ScaleCrop>false</ScaleCrop>
  <HeadingPairs>
    <vt:vector size="6" baseType="variant">
      <vt:variant>
        <vt:lpstr>Verwendete Schriftarten</vt:lpstr>
      </vt:variant>
      <vt:variant>
        <vt:i4>4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11</vt:i4>
      </vt:variant>
    </vt:vector>
  </HeadingPairs>
  <TitlesOfParts>
    <vt:vector size="16" baseType="lpstr">
      <vt:lpstr>Apple Color Emoji</vt:lpstr>
      <vt:lpstr>Helvetica</vt:lpstr>
      <vt:lpstr>Helvetica Light</vt:lpstr>
      <vt:lpstr>Helvetica Neue</vt:lpstr>
      <vt:lpstr>White</vt:lpstr>
      <vt:lpstr>Normalisierung</vt:lpstr>
      <vt:lpstr>PowerPoint-Präsentation</vt:lpstr>
      <vt:lpstr>Die erste Normalform</vt:lpstr>
      <vt:lpstr>PowerPoint-Präsentation</vt:lpstr>
      <vt:lpstr>Die zweite Normalform</vt:lpstr>
      <vt:lpstr>PowerPoint-Präsentation</vt:lpstr>
      <vt:lpstr>PowerPoint-Präsentation</vt:lpstr>
      <vt:lpstr>PowerPoint-Präsentation</vt:lpstr>
      <vt:lpstr>Die dritte Normalform</vt:lpstr>
      <vt:lpstr>PowerPoint-Präsentation</vt:lpstr>
      <vt:lpstr>PowerPoint-Präsentation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Normalisierung</dc:title>
  <cp:lastModifiedBy>Raum, 009</cp:lastModifiedBy>
  <cp:revision>1</cp:revision>
  <dcterms:modified xsi:type="dcterms:W3CDTF">2016-11-29T11:03:35Z</dcterms:modified>
</cp:coreProperties>
</file>